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886" r:id="rId2"/>
    <p:sldMasterId id="2147487270" r:id="rId3"/>
  </p:sldMasterIdLst>
  <p:notesMasterIdLst>
    <p:notesMasterId r:id="rId69"/>
  </p:notesMasterIdLst>
  <p:handoutMasterIdLst>
    <p:handoutMasterId r:id="rId70"/>
  </p:handoutMasterIdLst>
  <p:sldIdLst>
    <p:sldId id="521" r:id="rId4"/>
    <p:sldId id="1300" r:id="rId5"/>
    <p:sldId id="927" r:id="rId6"/>
    <p:sldId id="804" r:id="rId7"/>
    <p:sldId id="1746" r:id="rId8"/>
    <p:sldId id="1292" r:id="rId9"/>
    <p:sldId id="1506" r:id="rId10"/>
    <p:sldId id="1507" r:id="rId11"/>
    <p:sldId id="1558" r:id="rId12"/>
    <p:sldId id="1758" r:id="rId13"/>
    <p:sldId id="1122" r:id="rId14"/>
    <p:sldId id="1594" r:id="rId15"/>
    <p:sldId id="1760" r:id="rId16"/>
    <p:sldId id="1759" r:id="rId17"/>
    <p:sldId id="1194" r:id="rId18"/>
    <p:sldId id="1402" r:id="rId19"/>
    <p:sldId id="1669" r:id="rId20"/>
    <p:sldId id="1242" r:id="rId21"/>
    <p:sldId id="1644" r:id="rId22"/>
    <p:sldId id="1367" r:id="rId23"/>
    <p:sldId id="1515" r:id="rId24"/>
    <p:sldId id="1427" r:id="rId25"/>
    <p:sldId id="1428" r:id="rId26"/>
    <p:sldId id="1429" r:id="rId27"/>
    <p:sldId id="1692" r:id="rId28"/>
    <p:sldId id="1338" r:id="rId29"/>
    <p:sldId id="1301" r:id="rId30"/>
    <p:sldId id="1305" r:id="rId31"/>
    <p:sldId id="1437" r:id="rId32"/>
    <p:sldId id="1438" r:id="rId33"/>
    <p:sldId id="1575" r:id="rId34"/>
    <p:sldId id="1695" r:id="rId35"/>
    <p:sldId id="1747" r:id="rId36"/>
    <p:sldId id="1750" r:id="rId37"/>
    <p:sldId id="1751" r:id="rId38"/>
    <p:sldId id="1752" r:id="rId39"/>
    <p:sldId id="1753" r:id="rId40"/>
    <p:sldId id="1754" r:id="rId41"/>
    <p:sldId id="1744" r:id="rId42"/>
    <p:sldId id="1742" r:id="rId43"/>
    <p:sldId id="1743" r:id="rId44"/>
    <p:sldId id="1738" r:id="rId45"/>
    <p:sldId id="1756" r:id="rId46"/>
    <p:sldId id="1193" r:id="rId47"/>
    <p:sldId id="1702" r:id="rId48"/>
    <p:sldId id="1705" r:id="rId49"/>
    <p:sldId id="1525" r:id="rId50"/>
    <p:sldId id="1207" r:id="rId51"/>
    <p:sldId id="1409" r:id="rId52"/>
    <p:sldId id="1192" r:id="rId53"/>
    <p:sldId id="1149" r:id="rId54"/>
    <p:sldId id="1755" r:id="rId55"/>
    <p:sldId id="1461" r:id="rId56"/>
    <p:sldId id="1678" r:id="rId57"/>
    <p:sldId id="1740" r:id="rId58"/>
    <p:sldId id="1618" r:id="rId59"/>
    <p:sldId id="1708" r:id="rId60"/>
    <p:sldId id="1712" r:id="rId61"/>
    <p:sldId id="1297" r:id="rId62"/>
    <p:sldId id="1716" r:id="rId63"/>
    <p:sldId id="1720" r:id="rId64"/>
    <p:sldId id="1722" r:id="rId65"/>
    <p:sldId id="1726" r:id="rId66"/>
    <p:sldId id="1728" r:id="rId67"/>
    <p:sldId id="1731" r:id="rId68"/>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00"/>
    <a:srgbClr val="540010"/>
    <a:srgbClr val="C34141"/>
    <a:srgbClr val="D16D6D"/>
    <a:srgbClr val="820019"/>
    <a:srgbClr val="A50021"/>
    <a:srgbClr val="CC0000"/>
    <a:srgbClr val="D014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FD4443E-F989-4FC4-A0C8-D5A2AF1F390B}" styleName="Σκούρο στυλ 1 - Έμφαση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Φωτεινό στυλ 3 - Έμφαση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60" autoAdjust="0"/>
    <p:restoredTop sz="94532" autoAdjust="0"/>
  </p:normalViewPr>
  <p:slideViewPr>
    <p:cSldViewPr>
      <p:cViewPr>
        <p:scale>
          <a:sx n="100" d="100"/>
          <a:sy n="100" d="100"/>
        </p:scale>
        <p:origin x="-1596"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846"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 Type="http://schemas.openxmlformats.org/officeDocument/2006/relationships/slide" Target="slides/slide4.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2601747953931068E-2"/>
          <c:y val="3.0241793651801359E-2"/>
          <c:w val="0.81446374931087318"/>
          <c:h val="0.75086957613537608"/>
        </c:manualLayout>
      </c:layout>
      <c:lineChart>
        <c:grouping val="standard"/>
        <c:varyColors val="0"/>
        <c:ser>
          <c:idx val="0"/>
          <c:order val="0"/>
          <c:tx>
            <c:strRef>
              <c:f>Φύλλο1!$B$183</c:f>
              <c:strCache>
                <c:ptCount val="1"/>
                <c:pt idx="0">
                  <c:v>Επιδείνωση  της θέσης της επιχείρησης</c:v>
                </c:pt>
              </c:strCache>
            </c:strRef>
          </c:tx>
          <c:spPr>
            <a:ln>
              <a:solidFill>
                <a:srgbClr val="C0504D"/>
              </a:solidFill>
            </a:ln>
          </c:spPr>
          <c:marker>
            <c:spPr>
              <a:solidFill>
                <a:srgbClr val="C0504D"/>
              </a:solidFill>
              <a:ln>
                <a:solidFill>
                  <a:srgbClr val="C0504D"/>
                </a:solidFill>
              </a:ln>
            </c:spPr>
          </c:marker>
          <c:dLbls>
            <c:dLbl>
              <c:idx val="0"/>
              <c:layout>
                <c:manualLayout>
                  <c:x val="-2.9254041217642478E-2"/>
                  <c:y val="-4.1513243572959317E-2"/>
                </c:manualLayout>
              </c:layout>
              <c:showLegendKey val="0"/>
              <c:showVal val="1"/>
              <c:showCatName val="0"/>
              <c:showSerName val="0"/>
              <c:showPercent val="0"/>
              <c:showBubbleSize val="0"/>
            </c:dLbl>
            <c:dLbl>
              <c:idx val="1"/>
              <c:layout>
                <c:manualLayout>
                  <c:x val="-2.7485834907232533E-2"/>
                  <c:y val="-4.9026185161227233E-2"/>
                </c:manualLayout>
              </c:layout>
              <c:showLegendKey val="0"/>
              <c:showVal val="1"/>
              <c:showCatName val="0"/>
              <c:showSerName val="0"/>
              <c:showPercent val="0"/>
              <c:showBubbleSize val="0"/>
            </c:dLbl>
            <c:dLbl>
              <c:idx val="2"/>
              <c:layout>
                <c:manualLayout>
                  <c:x val="-2.4985649742621192E-2"/>
                  <c:y val="-4.6247840208918485E-2"/>
                </c:manualLayout>
              </c:layout>
              <c:showLegendKey val="0"/>
              <c:showVal val="1"/>
              <c:showCatName val="0"/>
              <c:showSerName val="0"/>
              <c:showPercent val="0"/>
              <c:showBubbleSize val="0"/>
            </c:dLbl>
            <c:dLbl>
              <c:idx val="3"/>
              <c:layout>
                <c:manualLayout>
                  <c:x val="-2.351590564011407E-2"/>
                  <c:y val="-4.0022408636762166E-2"/>
                </c:manualLayout>
              </c:layout>
              <c:showLegendKey val="0"/>
              <c:showVal val="1"/>
              <c:showCatName val="0"/>
              <c:showSerName val="0"/>
              <c:showPercent val="0"/>
              <c:showBubbleSize val="0"/>
            </c:dLbl>
            <c:dLbl>
              <c:idx val="4"/>
              <c:layout>
                <c:manualLayout>
                  <c:x val="-2.1899765766766659E-2"/>
                  <c:y val="-5.3560245088030263E-2"/>
                </c:manualLayout>
              </c:layout>
              <c:showLegendKey val="0"/>
              <c:showVal val="1"/>
              <c:showCatName val="0"/>
              <c:showSerName val="0"/>
              <c:showPercent val="0"/>
              <c:showBubbleSize val="0"/>
            </c:dLbl>
            <c:dLbl>
              <c:idx val="5"/>
              <c:layout>
                <c:manualLayout>
                  <c:x val="-2.9394882050142578E-2"/>
                  <c:y val="-4.7012024481349883E-2"/>
                </c:manualLayout>
              </c:layout>
              <c:showLegendKey val="0"/>
              <c:showVal val="1"/>
              <c:showCatName val="0"/>
              <c:showSerName val="0"/>
              <c:showPercent val="0"/>
              <c:showBubbleSize val="0"/>
            </c:dLbl>
            <c:dLbl>
              <c:idx val="6"/>
              <c:layout>
                <c:manualLayout>
                  <c:x val="-1.9106673332592677E-2"/>
                  <c:y val="-5.0636055256335258E-2"/>
                </c:manualLayout>
              </c:layout>
              <c:showLegendKey val="0"/>
              <c:showVal val="1"/>
              <c:showCatName val="0"/>
              <c:showSerName val="0"/>
              <c:showPercent val="0"/>
              <c:showBubbleSize val="0"/>
            </c:dLbl>
            <c:dLbl>
              <c:idx val="7"/>
              <c:layout>
                <c:manualLayout>
                  <c:x val="-2.586969503388507E-2"/>
                  <c:y val="-4.2009116162872694E-2"/>
                </c:manualLayout>
              </c:layout>
              <c:showLegendKey val="0"/>
              <c:showVal val="1"/>
              <c:showCatName val="0"/>
              <c:showSerName val="0"/>
              <c:showPercent val="0"/>
              <c:showBubbleSize val="0"/>
            </c:dLbl>
            <c:dLbl>
              <c:idx val="8"/>
              <c:layout>
                <c:manualLayout>
                  <c:x val="-2.4985765470503289E-2"/>
                  <c:y val="-3.7447817560066654E-2"/>
                </c:manualLayout>
              </c:layout>
              <c:showLegendKey val="0"/>
              <c:showVal val="1"/>
              <c:showCatName val="0"/>
              <c:showSerName val="0"/>
              <c:showPercent val="0"/>
              <c:showBubbleSize val="0"/>
            </c:dLbl>
            <c:dLbl>
              <c:idx val="9"/>
              <c:layout>
                <c:manualLayout>
                  <c:x val="-2.307660259971115E-2"/>
                  <c:y val="-3.8134146404237394E-2"/>
                </c:manualLayout>
              </c:layout>
              <c:showLegendKey val="0"/>
              <c:showVal val="1"/>
              <c:showCatName val="0"/>
              <c:showSerName val="0"/>
              <c:showPercent val="0"/>
              <c:showBubbleSize val="0"/>
            </c:dLbl>
            <c:dLbl>
              <c:idx val="10"/>
              <c:layout>
                <c:manualLayout>
                  <c:x val="-3.8506138206865902E-2"/>
                  <c:y val="-4.0858014004540082E-2"/>
                </c:manualLayout>
              </c:layout>
              <c:showLegendKey val="0"/>
              <c:showVal val="1"/>
              <c:showCatName val="0"/>
              <c:showSerName val="0"/>
              <c:showPercent val="0"/>
              <c:showBubbleSize val="0"/>
            </c:dLbl>
            <c:dLbl>
              <c:idx val="11"/>
              <c:layout>
                <c:manualLayout>
                  <c:x val="-2.8071533718475736E-2"/>
                  <c:y val="-3.1810055060731528E-2"/>
                </c:manualLayout>
              </c:layout>
              <c:showLegendKey val="0"/>
              <c:showVal val="1"/>
              <c:showCatName val="0"/>
              <c:showSerName val="0"/>
              <c:showPercent val="0"/>
              <c:showBubbleSize val="0"/>
            </c:dLbl>
            <c:dLbl>
              <c:idx val="12"/>
              <c:layout>
                <c:manualLayout>
                  <c:x val="-1.8076232270488463E-2"/>
                  <c:y val="-4.528333370509478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Φύλλο1!$C$182:$I$182</c:f>
              <c:strCache>
                <c:ptCount val="7"/>
                <c:pt idx="0">
                  <c:v>ΦΕΒΡ. 2010</c:v>
                </c:pt>
                <c:pt idx="1">
                  <c:v>ΙΑΝ. 2011</c:v>
                </c:pt>
                <c:pt idx="2">
                  <c:v>ΙΑΝ. 2012</c:v>
                </c:pt>
                <c:pt idx="3">
                  <c:v>ΙΑΝ. 2013</c:v>
                </c:pt>
                <c:pt idx="4">
                  <c:v>ΦΕΒΡ. 2014</c:v>
                </c:pt>
                <c:pt idx="5">
                  <c:v>ΦΕΒΡ. 2015</c:v>
                </c:pt>
                <c:pt idx="6">
                  <c:v>ΦΕΒΡ. 2016</c:v>
                </c:pt>
              </c:strCache>
            </c:strRef>
          </c:cat>
          <c:val>
            <c:numRef>
              <c:f>Φύλλο1!$C$183:$I$183</c:f>
              <c:numCache>
                <c:formatCode>General</c:formatCode>
                <c:ptCount val="7"/>
                <c:pt idx="0">
                  <c:v>71.8</c:v>
                </c:pt>
                <c:pt idx="1">
                  <c:v>84.2</c:v>
                </c:pt>
                <c:pt idx="2">
                  <c:v>87.3</c:v>
                </c:pt>
                <c:pt idx="3">
                  <c:v>82</c:v>
                </c:pt>
                <c:pt idx="4">
                  <c:v>70.3</c:v>
                </c:pt>
                <c:pt idx="5">
                  <c:v>58.6</c:v>
                </c:pt>
                <c:pt idx="6">
                  <c:v>75</c:v>
                </c:pt>
              </c:numCache>
            </c:numRef>
          </c:val>
          <c:smooth val="1"/>
        </c:ser>
        <c:ser>
          <c:idx val="1"/>
          <c:order val="1"/>
          <c:tx>
            <c:strRef>
              <c:f>Φύλλο1!$B$184</c:f>
              <c:strCache>
                <c:ptCount val="1"/>
                <c:pt idx="0">
                  <c:v>Σταθεροποίηση της θέσης της επιχείρησης</c:v>
                </c:pt>
              </c:strCache>
            </c:strRef>
          </c:tx>
          <c:spPr>
            <a:ln>
              <a:solidFill>
                <a:srgbClr val="4F81BD"/>
              </a:solidFill>
            </a:ln>
          </c:spPr>
          <c:marker>
            <c:spPr>
              <a:solidFill>
                <a:srgbClr val="4F81BD"/>
              </a:solidFill>
              <a:ln>
                <a:solidFill>
                  <a:srgbClr val="4F81BD"/>
                </a:solidFill>
              </a:ln>
            </c:spPr>
          </c:marker>
          <c:dLbls>
            <c:dLbl>
              <c:idx val="0"/>
              <c:layout>
                <c:manualLayout>
                  <c:x val="-2.8077088656815911E-2"/>
                  <c:y val="-4.3581881604842727E-2"/>
                </c:manualLayout>
              </c:layout>
              <c:showLegendKey val="0"/>
              <c:showVal val="1"/>
              <c:showCatName val="0"/>
              <c:showSerName val="0"/>
              <c:showPercent val="0"/>
              <c:showBubbleSize val="0"/>
            </c:dLbl>
            <c:dLbl>
              <c:idx val="1"/>
              <c:layout>
                <c:manualLayout>
                  <c:x val="-2.7485834907232533E-2"/>
                  <c:y val="-2.9962543603329384E-2"/>
                </c:manualLayout>
              </c:layout>
              <c:showLegendKey val="0"/>
              <c:showVal val="1"/>
              <c:showCatName val="0"/>
              <c:showSerName val="0"/>
              <c:showPercent val="0"/>
              <c:showBubbleSize val="0"/>
            </c:dLbl>
            <c:dLbl>
              <c:idx val="2"/>
              <c:layout>
                <c:manualLayout>
                  <c:x val="-2.6162602303447764E-2"/>
                  <c:y val="-4.0858014004540082E-2"/>
                </c:manualLayout>
              </c:layout>
              <c:showLegendKey val="0"/>
              <c:showVal val="1"/>
              <c:showCatName val="0"/>
              <c:showSerName val="0"/>
              <c:showPercent val="0"/>
              <c:showBubbleSize val="0"/>
            </c:dLbl>
            <c:dLbl>
              <c:idx val="3"/>
              <c:layout>
                <c:manualLayout>
                  <c:x val="-2.3223114098433511E-2"/>
                  <c:y val="-4.0858014004540082E-2"/>
                </c:manualLayout>
              </c:layout>
              <c:showLegendKey val="0"/>
              <c:showVal val="1"/>
              <c:showCatName val="0"/>
              <c:showSerName val="0"/>
              <c:showPercent val="0"/>
              <c:showBubbleSize val="0"/>
            </c:dLbl>
            <c:dLbl>
              <c:idx val="4"/>
              <c:layout>
                <c:manualLayout>
                  <c:x val="-3.0571834610969191E-2"/>
                  <c:y val="-3.8134146404237394E-2"/>
                </c:manualLayout>
              </c:layout>
              <c:showLegendKey val="0"/>
              <c:showVal val="1"/>
              <c:showCatName val="0"/>
              <c:showSerName val="0"/>
              <c:showPercent val="0"/>
              <c:showBubbleSize val="0"/>
            </c:dLbl>
            <c:dLbl>
              <c:idx val="5"/>
              <c:layout>
                <c:manualLayout>
                  <c:x val="-2.9394882050142578E-2"/>
                  <c:y val="-4.3581881604842727E-2"/>
                </c:manualLayout>
              </c:layout>
              <c:showLegendKey val="0"/>
              <c:showVal val="1"/>
              <c:showCatName val="0"/>
              <c:showSerName val="0"/>
              <c:showPercent val="0"/>
              <c:showBubbleSize val="0"/>
            </c:dLbl>
            <c:dLbl>
              <c:idx val="6"/>
              <c:layout>
                <c:manualLayout>
                  <c:x val="-3.5273858460171101E-2"/>
                  <c:y val="-3.5410278803934728E-2"/>
                </c:manualLayout>
              </c:layout>
              <c:showLegendKey val="0"/>
              <c:showVal val="1"/>
              <c:showCatName val="0"/>
              <c:showSerName val="0"/>
              <c:showPercent val="0"/>
              <c:showBubbleSize val="0"/>
            </c:dLbl>
            <c:dLbl>
              <c:idx val="7"/>
              <c:layout>
                <c:manualLayout>
                  <c:x val="-3.3511438543865499E-2"/>
                  <c:y val="-3.2686411203632054E-2"/>
                </c:manualLayout>
              </c:layout>
              <c:showLegendKey val="0"/>
              <c:showVal val="1"/>
              <c:showCatName val="0"/>
              <c:showSerName val="0"/>
              <c:showPercent val="0"/>
              <c:showBubbleSize val="0"/>
            </c:dLbl>
            <c:dLbl>
              <c:idx val="8"/>
              <c:layout>
                <c:manualLayout>
                  <c:x val="-2.9394997778024672E-2"/>
                  <c:y val="-3.8134146404237394E-2"/>
                </c:manualLayout>
              </c:layout>
              <c:showLegendKey val="0"/>
              <c:showVal val="1"/>
              <c:showCatName val="0"/>
              <c:showSerName val="0"/>
              <c:showPercent val="0"/>
              <c:showBubbleSize val="0"/>
            </c:dLbl>
            <c:dLbl>
              <c:idx val="9"/>
              <c:layout>
                <c:manualLayout>
                  <c:x val="-2.7925137947635452E-2"/>
                  <c:y val="-4.3581881604842727E-2"/>
                </c:manualLayout>
              </c:layout>
              <c:showLegendKey val="0"/>
              <c:showVal val="1"/>
              <c:showCatName val="0"/>
              <c:showSerName val="0"/>
              <c:showPercent val="0"/>
              <c:showBubbleSize val="0"/>
            </c:dLbl>
            <c:dLbl>
              <c:idx val="10"/>
              <c:layout>
                <c:manualLayout>
                  <c:x val="-2.6016090804725403E-2"/>
                  <c:y val="-3.5410278803934728E-2"/>
                </c:manualLayout>
              </c:layout>
              <c:showLegendKey val="0"/>
              <c:showVal val="1"/>
              <c:showCatName val="0"/>
              <c:showSerName val="0"/>
              <c:showPercent val="0"/>
              <c:showBubbleSize val="0"/>
            </c:dLbl>
            <c:dLbl>
              <c:idx val="11"/>
              <c:layout>
                <c:manualLayout>
                  <c:x val="-2.4839253971780918E-2"/>
                  <c:y val="-4.6305749205145408E-2"/>
                </c:manualLayout>
              </c:layout>
              <c:showLegendKey val="0"/>
              <c:showVal val="1"/>
              <c:showCatName val="0"/>
              <c:showSerName val="0"/>
              <c:showPercent val="0"/>
              <c:showBubbleSize val="0"/>
            </c:dLbl>
            <c:dLbl>
              <c:idx val="12"/>
              <c:layout>
                <c:manualLayout>
                  <c:x val="-2.3955208680516985E-2"/>
                  <c:y val="-4.630574920514540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Φύλλο1!$C$182:$I$182</c:f>
              <c:strCache>
                <c:ptCount val="7"/>
                <c:pt idx="0">
                  <c:v>ΦΕΒΡ. 2010</c:v>
                </c:pt>
                <c:pt idx="1">
                  <c:v>ΙΑΝ. 2011</c:v>
                </c:pt>
                <c:pt idx="2">
                  <c:v>ΙΑΝ. 2012</c:v>
                </c:pt>
                <c:pt idx="3">
                  <c:v>ΙΑΝ. 2013</c:v>
                </c:pt>
                <c:pt idx="4">
                  <c:v>ΦΕΒΡ. 2014</c:v>
                </c:pt>
                <c:pt idx="5">
                  <c:v>ΦΕΒΡ. 2015</c:v>
                </c:pt>
                <c:pt idx="6">
                  <c:v>ΦΕΒΡ. 2016</c:v>
                </c:pt>
              </c:strCache>
            </c:strRef>
          </c:cat>
          <c:val>
            <c:numRef>
              <c:f>Φύλλο1!$C$184:$I$184</c:f>
              <c:numCache>
                <c:formatCode>General</c:formatCode>
                <c:ptCount val="7"/>
                <c:pt idx="0">
                  <c:v>24.4</c:v>
                </c:pt>
                <c:pt idx="1">
                  <c:v>13.2</c:v>
                </c:pt>
                <c:pt idx="2">
                  <c:v>9.9</c:v>
                </c:pt>
                <c:pt idx="3">
                  <c:v>13.9</c:v>
                </c:pt>
                <c:pt idx="4">
                  <c:v>23.1</c:v>
                </c:pt>
                <c:pt idx="5">
                  <c:v>32.9</c:v>
                </c:pt>
                <c:pt idx="6">
                  <c:v>20.100000000000001</c:v>
                </c:pt>
              </c:numCache>
            </c:numRef>
          </c:val>
          <c:smooth val="1"/>
        </c:ser>
        <c:ser>
          <c:idx val="2"/>
          <c:order val="2"/>
          <c:tx>
            <c:strRef>
              <c:f>Φύλλο1!$B$185</c:f>
              <c:strCache>
                <c:ptCount val="1"/>
                <c:pt idx="0">
                  <c:v>Βελτίωση της θέσης της επιχείρησης</c:v>
                </c:pt>
              </c:strCache>
            </c:strRef>
          </c:tx>
          <c:dLbls>
            <c:dLbl>
              <c:idx val="0"/>
              <c:layout>
                <c:manualLayout>
                  <c:x val="-2.5576903492204577E-2"/>
                  <c:y val="-2.7238676003026614E-2"/>
                </c:manualLayout>
              </c:layout>
              <c:showLegendKey val="0"/>
              <c:showVal val="1"/>
              <c:showCatName val="0"/>
              <c:showSerName val="0"/>
              <c:showPercent val="0"/>
              <c:showBubbleSize val="0"/>
            </c:dLbl>
            <c:dLbl>
              <c:idx val="1"/>
              <c:layout>
                <c:manualLayout>
                  <c:x val="-2.351590564011407E-2"/>
                  <c:y val="-3.2686411203632054E-2"/>
                </c:manualLayout>
              </c:layout>
              <c:showLegendKey val="0"/>
              <c:showVal val="1"/>
              <c:showCatName val="0"/>
              <c:showSerName val="0"/>
              <c:showPercent val="0"/>
              <c:showBubbleSize val="0"/>
            </c:dLbl>
            <c:dLbl>
              <c:idx val="2"/>
              <c:layout>
                <c:manualLayout>
                  <c:x val="-2.204616153760694E-2"/>
                  <c:y val="-2.1790940802421378E-2"/>
                </c:manualLayout>
              </c:layout>
              <c:showLegendKey val="0"/>
              <c:showVal val="1"/>
              <c:showCatName val="0"/>
              <c:showSerName val="0"/>
              <c:showPercent val="0"/>
              <c:showBubbleSize val="0"/>
            </c:dLbl>
            <c:dLbl>
              <c:idx val="3"/>
              <c:layout>
                <c:manualLayout>
                  <c:x val="-2.0576417435099807E-2"/>
                  <c:y val="-2.9962543603329384E-2"/>
                </c:manualLayout>
              </c:layout>
              <c:showLegendKey val="0"/>
              <c:showVal val="1"/>
              <c:showCatName val="0"/>
              <c:showSerName val="0"/>
              <c:showPercent val="0"/>
              <c:showBubbleSize val="0"/>
            </c:dLbl>
            <c:dLbl>
              <c:idx val="4"/>
              <c:layout>
                <c:manualLayout>
                  <c:x val="-1.9106673332592677E-2"/>
                  <c:y val="-3.2686411203632054E-2"/>
                </c:manualLayout>
              </c:layout>
              <c:showLegendKey val="0"/>
              <c:showVal val="1"/>
              <c:showCatName val="0"/>
              <c:showSerName val="0"/>
              <c:showPercent val="0"/>
              <c:showBubbleSize val="0"/>
            </c:dLbl>
            <c:dLbl>
              <c:idx val="5"/>
              <c:layout>
                <c:manualLayout>
                  <c:x val="-2.6455393845128326E-2"/>
                  <c:y val="-3.2686411203632054E-2"/>
                </c:manualLayout>
              </c:layout>
              <c:showLegendKey val="0"/>
              <c:showVal val="1"/>
              <c:showCatName val="0"/>
              <c:showSerName val="0"/>
              <c:showPercent val="0"/>
              <c:showBubbleSize val="0"/>
            </c:dLbl>
            <c:dLbl>
              <c:idx val="6"/>
              <c:layout>
                <c:manualLayout>
                  <c:x val="-1.6020789356738147E-2"/>
                  <c:y val="-2.4514808402723947E-2"/>
                </c:manualLayout>
              </c:layout>
              <c:showLegendKey val="0"/>
              <c:showVal val="1"/>
              <c:showCatName val="0"/>
              <c:showSerName val="0"/>
              <c:showPercent val="0"/>
              <c:showBubbleSize val="0"/>
            </c:dLbl>
            <c:dLbl>
              <c:idx val="7"/>
              <c:layout>
                <c:manualLayout>
                  <c:x val="-2.3369509869273733E-2"/>
                  <c:y val="-2.4514808402724044E-2"/>
                </c:manualLayout>
              </c:layout>
              <c:showLegendKey val="0"/>
              <c:showVal val="1"/>
              <c:showCatName val="0"/>
              <c:showSerName val="0"/>
              <c:showPercent val="0"/>
              <c:showBubbleSize val="0"/>
            </c:dLbl>
            <c:dLbl>
              <c:idx val="8"/>
              <c:layout>
                <c:manualLayout>
                  <c:x val="-2.2046277265489026E-2"/>
                  <c:y val="-3.5410493281698534E-2"/>
                </c:manualLayout>
              </c:layout>
              <c:showLegendKey val="0"/>
              <c:showVal val="1"/>
              <c:showCatName val="0"/>
              <c:showSerName val="0"/>
              <c:showPercent val="0"/>
              <c:showBubbleSize val="0"/>
            </c:dLbl>
            <c:dLbl>
              <c:idx val="9"/>
              <c:layout>
                <c:manualLayout>
                  <c:x val="-2.7925137947635452E-2"/>
                  <c:y val="-3.2686411203632151E-2"/>
                </c:manualLayout>
              </c:layout>
              <c:showLegendKey val="0"/>
              <c:showVal val="1"/>
              <c:showCatName val="0"/>
              <c:showSerName val="0"/>
              <c:showPercent val="0"/>
              <c:showBubbleSize val="0"/>
            </c:dLbl>
            <c:dLbl>
              <c:idx val="10"/>
              <c:layout>
                <c:manualLayout>
                  <c:x val="-1.8960277561752403E-2"/>
                  <c:y val="-3.5410278803934728E-2"/>
                </c:manualLayout>
              </c:layout>
              <c:showLegendKey val="0"/>
              <c:showVal val="1"/>
              <c:showCatName val="0"/>
              <c:showSerName val="0"/>
              <c:showPercent val="0"/>
              <c:showBubbleSize val="0"/>
            </c:dLbl>
            <c:dLbl>
              <c:idx val="11"/>
              <c:layout>
                <c:manualLayout>
                  <c:x val="-2.4985649742621192E-2"/>
                  <c:y val="-2.9962543603329284E-2"/>
                </c:manualLayout>
              </c:layout>
              <c:showLegendKey val="0"/>
              <c:showVal val="1"/>
              <c:showCatName val="0"/>
              <c:showSerName val="0"/>
              <c:showPercent val="0"/>
              <c:showBubbleSize val="0"/>
            </c:dLbl>
            <c:dLbl>
              <c:idx val="12"/>
              <c:layout>
                <c:manualLayout>
                  <c:x val="-2.3808697181794618E-2"/>
                  <c:y val="-3.26864112036319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Φύλλο1!$C$182:$I$182</c:f>
              <c:strCache>
                <c:ptCount val="7"/>
                <c:pt idx="0">
                  <c:v>ΦΕΒΡ. 2010</c:v>
                </c:pt>
                <c:pt idx="1">
                  <c:v>ΙΑΝ. 2011</c:v>
                </c:pt>
                <c:pt idx="2">
                  <c:v>ΙΑΝ. 2012</c:v>
                </c:pt>
                <c:pt idx="3">
                  <c:v>ΙΑΝ. 2013</c:v>
                </c:pt>
                <c:pt idx="4">
                  <c:v>ΦΕΒΡ. 2014</c:v>
                </c:pt>
                <c:pt idx="5">
                  <c:v>ΦΕΒΡ. 2015</c:v>
                </c:pt>
                <c:pt idx="6">
                  <c:v>ΦΕΒΡ. 2016</c:v>
                </c:pt>
              </c:strCache>
            </c:strRef>
          </c:cat>
          <c:val>
            <c:numRef>
              <c:f>Φύλλο1!$C$185:$I$185</c:f>
              <c:numCache>
                <c:formatCode>General</c:formatCode>
                <c:ptCount val="7"/>
                <c:pt idx="0">
                  <c:v>3.7</c:v>
                </c:pt>
                <c:pt idx="1">
                  <c:v>2.4</c:v>
                </c:pt>
                <c:pt idx="2">
                  <c:v>2.7</c:v>
                </c:pt>
                <c:pt idx="3">
                  <c:v>4</c:v>
                </c:pt>
                <c:pt idx="4">
                  <c:v>6.6</c:v>
                </c:pt>
                <c:pt idx="5">
                  <c:v>8.4</c:v>
                </c:pt>
                <c:pt idx="6">
                  <c:v>4.8</c:v>
                </c:pt>
              </c:numCache>
            </c:numRef>
          </c:val>
          <c:smooth val="1"/>
        </c:ser>
        <c:dLbls>
          <c:showLegendKey val="0"/>
          <c:showVal val="0"/>
          <c:showCatName val="0"/>
          <c:showSerName val="0"/>
          <c:showPercent val="0"/>
          <c:showBubbleSize val="0"/>
        </c:dLbls>
        <c:marker val="1"/>
        <c:smooth val="0"/>
        <c:axId val="6568960"/>
        <c:axId val="6595328"/>
      </c:lineChart>
      <c:catAx>
        <c:axId val="6568960"/>
        <c:scaling>
          <c:orientation val="minMax"/>
        </c:scaling>
        <c:delete val="0"/>
        <c:axPos val="b"/>
        <c:majorTickMark val="out"/>
        <c:minorTickMark val="none"/>
        <c:tickLblPos val="nextTo"/>
        <c:crossAx val="6595328"/>
        <c:crosses val="autoZero"/>
        <c:auto val="1"/>
        <c:lblAlgn val="ctr"/>
        <c:lblOffset val="100"/>
        <c:noMultiLvlLbl val="0"/>
      </c:catAx>
      <c:valAx>
        <c:axId val="6595328"/>
        <c:scaling>
          <c:orientation val="minMax"/>
        </c:scaling>
        <c:delete val="0"/>
        <c:axPos val="l"/>
        <c:majorGridlines/>
        <c:numFmt formatCode="General" sourceLinked="1"/>
        <c:majorTickMark val="out"/>
        <c:minorTickMark val="none"/>
        <c:tickLblPos val="nextTo"/>
        <c:crossAx val="6568960"/>
        <c:crosses val="autoZero"/>
        <c:crossBetween val="between"/>
      </c:valAx>
    </c:plotArea>
    <c:legend>
      <c:legendPos val="r"/>
      <c:layout>
        <c:manualLayout>
          <c:xMode val="edge"/>
          <c:yMode val="edge"/>
          <c:x val="0.66001130901597937"/>
          <c:y val="0.85874762669317128"/>
          <c:w val="0.33832482973589939"/>
          <c:h val="0.13717374995221529"/>
        </c:manualLayout>
      </c:layout>
      <c:overlay val="0"/>
    </c:legend>
    <c:plotVisOnly val="1"/>
    <c:dispBlanksAs val="zero"/>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1.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image" Target="../media/image52.e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image" Target="../media/image5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2.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6.emf"/></Relationships>
</file>

<file path=ppt/drawings/_rels/vmlDrawing46.v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image" Target="../media/image67.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7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lvl1pPr>
          </a:lstStyle>
          <a:p>
            <a:endParaRPr lang="el-GR"/>
          </a:p>
        </p:txBody>
      </p:sp>
      <p:sp>
        <p:nvSpPr>
          <p:cNvPr id="3" name="Θέση ημερομηνίας 2"/>
          <p:cNvSpPr>
            <a:spLocks noGrp="1"/>
          </p:cNvSpPr>
          <p:nvPr>
            <p:ph type="dt" sz="quarter" idx="1"/>
          </p:nvPr>
        </p:nvSpPr>
        <p:spPr>
          <a:xfrm>
            <a:off x="3814626" y="0"/>
            <a:ext cx="2919565" cy="493868"/>
          </a:xfrm>
          <a:prstGeom prst="rect">
            <a:avLst/>
          </a:prstGeom>
        </p:spPr>
        <p:txBody>
          <a:bodyPr vert="horz" lIns="90763" tIns="45382" rIns="90763" bIns="45382" rtlCol="0"/>
          <a:lstStyle>
            <a:lvl1pPr algn="r">
              <a:defRPr sz="1200"/>
            </a:lvl1pPr>
          </a:lstStyle>
          <a:p>
            <a:fld id="{CBF9C86E-322D-4327-AC13-695DB4123DC1}" type="datetimeFigureOut">
              <a:rPr lang="el-GR" smtClean="0"/>
              <a:t>22/3/2016</a:t>
            </a:fld>
            <a:endParaRPr lang="el-GR"/>
          </a:p>
        </p:txBody>
      </p:sp>
      <p:sp>
        <p:nvSpPr>
          <p:cNvPr id="4" name="Θέση υποσέλιδου 3"/>
          <p:cNvSpPr>
            <a:spLocks noGrp="1"/>
          </p:cNvSpPr>
          <p:nvPr>
            <p:ph type="ftr" sz="quarter" idx="2"/>
          </p:nvPr>
        </p:nvSpPr>
        <p:spPr>
          <a:xfrm>
            <a:off x="0" y="9370868"/>
            <a:ext cx="2919565" cy="493867"/>
          </a:xfrm>
          <a:prstGeom prst="rect">
            <a:avLst/>
          </a:prstGeom>
        </p:spPr>
        <p:txBody>
          <a:bodyPr vert="horz" lIns="90763" tIns="45382" rIns="90763" bIns="45382"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14626" y="9370868"/>
            <a:ext cx="2919565" cy="493867"/>
          </a:xfrm>
          <a:prstGeom prst="rect">
            <a:avLst/>
          </a:prstGeom>
        </p:spPr>
        <p:txBody>
          <a:bodyPr vert="horz" lIns="90763" tIns="45382" rIns="90763" bIns="45382" rtlCol="0" anchor="b"/>
          <a:lstStyle>
            <a:lvl1pPr algn="r">
              <a:defRPr sz="1200"/>
            </a:lvl1pPr>
          </a:lstStyle>
          <a:p>
            <a:fld id="{FCC834EB-187E-4C4E-8074-3070C8990EF6}" type="slidenum">
              <a:rPr lang="el-GR" smtClean="0"/>
              <a:t>‹#›</a:t>
            </a:fld>
            <a:endParaRPr lang="el-GR"/>
          </a:p>
        </p:txBody>
      </p:sp>
    </p:spTree>
    <p:extLst>
      <p:ext uri="{BB962C8B-B14F-4D97-AF65-F5344CB8AC3E}">
        <p14:creationId xmlns:p14="http://schemas.microsoft.com/office/powerpoint/2010/main" val="15470879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19565" cy="492290"/>
          </a:xfrm>
          <a:prstGeom prst="rect">
            <a:avLst/>
          </a:prstGeom>
        </p:spPr>
        <p:txBody>
          <a:bodyPr vert="horz" lIns="90282" tIns="45141" rIns="90282" bIns="45141" rtlCol="0"/>
          <a:lstStyle>
            <a:lvl1pPr algn="l">
              <a:defRPr sz="1200"/>
            </a:lvl1pPr>
          </a:lstStyle>
          <a:p>
            <a:pPr>
              <a:defRPr/>
            </a:pPr>
            <a:endParaRPr lang="el-GR"/>
          </a:p>
        </p:txBody>
      </p:sp>
      <p:sp>
        <p:nvSpPr>
          <p:cNvPr id="3" name="2 - Θέση ημερομηνίας"/>
          <p:cNvSpPr>
            <a:spLocks noGrp="1"/>
          </p:cNvSpPr>
          <p:nvPr>
            <p:ph type="dt" idx="1"/>
          </p:nvPr>
        </p:nvSpPr>
        <p:spPr>
          <a:xfrm>
            <a:off x="3816199" y="0"/>
            <a:ext cx="2917992" cy="492290"/>
          </a:xfrm>
          <a:prstGeom prst="rect">
            <a:avLst/>
          </a:prstGeom>
        </p:spPr>
        <p:txBody>
          <a:bodyPr vert="horz" lIns="90282" tIns="45141" rIns="90282" bIns="45141" rtlCol="0"/>
          <a:lstStyle>
            <a:lvl1pPr algn="r">
              <a:defRPr sz="1200"/>
            </a:lvl1pPr>
          </a:lstStyle>
          <a:p>
            <a:pPr>
              <a:defRPr/>
            </a:pPr>
            <a:fld id="{FE2FB7C0-ED55-4B35-968E-031399427144}" type="datetimeFigureOut">
              <a:rPr lang="el-GR"/>
              <a:pPr>
                <a:defRPr/>
              </a:pPr>
              <a:t>22/3/2016</a:t>
            </a:fld>
            <a:endParaRPr lang="el-GR" dirty="0"/>
          </a:p>
        </p:txBody>
      </p:sp>
      <p:sp>
        <p:nvSpPr>
          <p:cNvPr id="4" name="3 - Θέση εικόνας διαφάνειας"/>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0282" tIns="45141" rIns="90282" bIns="45141" rtlCol="0" anchor="ctr"/>
          <a:lstStyle/>
          <a:p>
            <a:pPr lvl="0"/>
            <a:endParaRPr lang="el-GR" noProof="0" dirty="0" smtClean="0"/>
          </a:p>
        </p:txBody>
      </p:sp>
      <p:sp>
        <p:nvSpPr>
          <p:cNvPr id="5" name="4 - Θέση σημειώσεων"/>
          <p:cNvSpPr>
            <a:spLocks noGrp="1"/>
          </p:cNvSpPr>
          <p:nvPr>
            <p:ph type="body" sz="quarter" idx="3"/>
          </p:nvPr>
        </p:nvSpPr>
        <p:spPr>
          <a:xfrm>
            <a:off x="674836" y="4686223"/>
            <a:ext cx="5387666" cy="4440077"/>
          </a:xfrm>
          <a:prstGeom prst="rect">
            <a:avLst/>
          </a:prstGeom>
        </p:spPr>
        <p:txBody>
          <a:bodyPr vert="horz" lIns="90282" tIns="45141" rIns="90282" bIns="45141"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a:xfrm>
            <a:off x="0" y="9372445"/>
            <a:ext cx="2919565" cy="492290"/>
          </a:xfrm>
          <a:prstGeom prst="rect">
            <a:avLst/>
          </a:prstGeom>
        </p:spPr>
        <p:txBody>
          <a:bodyPr vert="horz" lIns="90282" tIns="45141" rIns="90282" bIns="45141" rtlCol="0" anchor="b"/>
          <a:lstStyle>
            <a:lvl1pPr algn="l">
              <a:defRPr sz="1200"/>
            </a:lvl1pPr>
          </a:lstStyle>
          <a:p>
            <a:pPr>
              <a:defRPr/>
            </a:pPr>
            <a:endParaRPr lang="el-GR"/>
          </a:p>
        </p:txBody>
      </p:sp>
      <p:sp>
        <p:nvSpPr>
          <p:cNvPr id="7" name="6 - Θέση αριθμού διαφάνειας"/>
          <p:cNvSpPr>
            <a:spLocks noGrp="1"/>
          </p:cNvSpPr>
          <p:nvPr>
            <p:ph type="sldNum" sz="quarter" idx="5"/>
          </p:nvPr>
        </p:nvSpPr>
        <p:spPr>
          <a:xfrm>
            <a:off x="3816199" y="9372445"/>
            <a:ext cx="2917992" cy="492290"/>
          </a:xfrm>
          <a:prstGeom prst="rect">
            <a:avLst/>
          </a:prstGeom>
        </p:spPr>
        <p:txBody>
          <a:bodyPr vert="horz" lIns="90282" tIns="45141" rIns="90282" bIns="45141" rtlCol="0" anchor="b"/>
          <a:lstStyle>
            <a:lvl1pPr algn="r">
              <a:defRPr sz="1200"/>
            </a:lvl1pPr>
          </a:lstStyle>
          <a:p>
            <a:pPr>
              <a:defRPr/>
            </a:pPr>
            <a:fld id="{2C190004-608B-4376-ABEC-012B3898891D}" type="slidenum">
              <a:rPr lang="el-GR"/>
              <a:pPr>
                <a:defRPr/>
              </a:pPr>
              <a:t>‹#›</a:t>
            </a:fld>
            <a:endParaRPr lang="el-GR" dirty="0"/>
          </a:p>
        </p:txBody>
      </p:sp>
    </p:spTree>
    <p:extLst>
      <p:ext uri="{BB962C8B-B14F-4D97-AF65-F5344CB8AC3E}">
        <p14:creationId xmlns:p14="http://schemas.microsoft.com/office/powerpoint/2010/main" val="126312402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3824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3824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11F097-3AF7-48EA-9044-1401EF6114B4}" type="slidenum">
              <a:rPr lang="el-GR" smtClean="0"/>
              <a:pPr/>
              <a:t>1</a:t>
            </a:fld>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643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643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3DDD84-A37F-4118-808A-02ECD22D69B0}" type="slidenum">
              <a:rPr lang="el-GR" smtClean="0">
                <a:solidFill>
                  <a:prstClr val="black"/>
                </a:solidFill>
              </a:rPr>
              <a:pPr/>
              <a:t>10</a:t>
            </a:fld>
            <a:endParaRPr lang="el-GR"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745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746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F918FE-DCBF-42AF-A726-43FCE6348CB9}" type="slidenum">
              <a:rPr lang="el-GR" smtClean="0"/>
              <a:pPr/>
              <a:t>11</a:t>
            </a:fld>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950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950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C1CCB9-A0ED-47EB-8A89-37ABD3ECBF21}" type="slidenum">
              <a:rPr lang="el-GR" smtClean="0"/>
              <a:pPr/>
              <a:t>12</a:t>
            </a:fld>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950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950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C1CCB9-A0ED-47EB-8A89-37ABD3ECBF21}" type="slidenum">
              <a:rPr lang="el-GR" smtClean="0">
                <a:solidFill>
                  <a:prstClr val="black"/>
                </a:solidFill>
              </a:rPr>
              <a:pPr/>
              <a:t>13</a:t>
            </a:fld>
            <a:endParaRPr lang="el-GR"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950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950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C1CCB9-A0ED-47EB-8A89-37ABD3ECBF21}" type="slidenum">
              <a:rPr lang="el-GR" smtClean="0">
                <a:solidFill>
                  <a:prstClr val="black"/>
                </a:solidFill>
              </a:rPr>
              <a:pPr/>
              <a:t>14</a:t>
            </a:fld>
            <a:endParaRPr lang="el-GR"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053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053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5374FE-1EE7-439E-92FE-F1A0E5CE0C3A}" type="slidenum">
              <a:rPr lang="el-GR" smtClean="0"/>
              <a:pPr/>
              <a:t>15</a:t>
            </a:fld>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155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155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52BF0E-98FB-46AA-8234-51301AB0DEF1}" type="slidenum">
              <a:rPr lang="el-GR" smtClean="0"/>
              <a:pPr/>
              <a:t>16</a:t>
            </a:fld>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155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155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52BF0E-98FB-46AA-8234-51301AB0DEF1}" type="slidenum">
              <a:rPr lang="el-GR" smtClean="0"/>
              <a:pPr/>
              <a:t>17</a:t>
            </a:fld>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257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258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EE6B45-1E10-461A-B292-8002BA2DEA19}" type="slidenum">
              <a:rPr lang="el-GR" smtClean="0"/>
              <a:pPr/>
              <a:t>18</a:t>
            </a:fld>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360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360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56D603-BF19-43A1-815D-16659A6BC5AC}" type="slidenum">
              <a:rPr lang="el-GR" smtClean="0">
                <a:solidFill>
                  <a:srgbClr val="000000"/>
                </a:solidFill>
              </a:rPr>
              <a:pPr/>
              <a:t>19</a:t>
            </a:fld>
            <a:endParaRPr lang="el-GR"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3926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3926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F6639-3724-4C3D-BEA4-CB8EC43E6CC4}" type="slidenum">
              <a:rPr lang="el-GR" smtClean="0"/>
              <a:pPr/>
              <a:t>2</a:t>
            </a:fld>
            <a:endParaRPr 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462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462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6B9E9F-E210-4F61-9F0E-1AB5E1D9C9F2}" type="slidenum">
              <a:rPr lang="el-GR" smtClean="0"/>
              <a:pPr/>
              <a:t>20</a:t>
            </a:fld>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667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66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C7D7CE-81A7-4855-AD34-D9E205CC7C30}" type="slidenum">
              <a:rPr lang="el-GR" smtClean="0"/>
              <a:pPr/>
              <a:t>21</a:t>
            </a:fld>
            <a:endParaRPr 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974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974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7490B1-5A09-4649-97F5-2F14B56D618E}" type="slidenum">
              <a:rPr lang="el-GR" smtClean="0"/>
              <a:pPr/>
              <a:t>22</a:t>
            </a:fld>
            <a:endParaRPr 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281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6282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4FE51F-90BF-425A-A632-4C8D0B959804}" type="slidenum">
              <a:rPr lang="el-GR" smtClean="0"/>
              <a:pPr/>
              <a:t>23</a:t>
            </a:fld>
            <a:endParaRPr 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589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6589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8E1EC3-E352-4DA3-ACAF-7A0F5DB58973}" type="slidenum">
              <a:rPr lang="el-GR" smtClean="0"/>
              <a:pPr/>
              <a:t>24</a:t>
            </a:fld>
            <a:endParaRPr 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589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6589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8E1EC3-E352-4DA3-ACAF-7A0F5DB58973}" type="slidenum">
              <a:rPr lang="el-GR" smtClean="0"/>
              <a:pPr/>
              <a:t>25</a:t>
            </a:fld>
            <a:endParaRPr 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7203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7203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51F62A-FE37-434B-BF4F-93D3F2509474}" type="slidenum">
              <a:rPr lang="el-GR" smtClean="0"/>
              <a:pPr/>
              <a:t>26</a:t>
            </a:fld>
            <a:endParaRPr 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7408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7408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3E263F-74BD-452D-B7DD-7239F84E05BD}" type="slidenum">
              <a:rPr lang="el-GR" smtClean="0"/>
              <a:pPr/>
              <a:t>27</a:t>
            </a:fld>
            <a:endParaRPr 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7510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7510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9AD412-81FB-489F-97DB-056816093B82}" type="slidenum">
              <a:rPr lang="el-GR" smtClean="0"/>
              <a:pPr/>
              <a:t>28</a:t>
            </a:fld>
            <a:endParaRPr lang="el-G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7817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7818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DBDFF1-E652-4740-9CE7-BC0A69EA19BF}" type="slidenum">
              <a:rPr lang="el-GR" smtClean="0"/>
              <a:pPr/>
              <a:t>29</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029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029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2C4FF5-23A2-4A80-82D4-0D9DA645B3BC}" type="slidenum">
              <a:rPr lang="el-GR" smtClean="0"/>
              <a:pPr/>
              <a:t>3</a:t>
            </a:fld>
            <a:endParaRPr lang="el-G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8125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8125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D37D37-2EDB-4428-9C8D-4D833DBA9529}" type="slidenum">
              <a:rPr lang="el-GR" smtClean="0"/>
              <a:pPr/>
              <a:t>30</a:t>
            </a:fld>
            <a:endParaRPr lang="el-G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8739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8739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3E54FB-8795-42BC-AB1D-4C20E2511FD8}" type="slidenum">
              <a:rPr lang="el-GR" smtClean="0"/>
              <a:pPr/>
              <a:t>31</a:t>
            </a:fld>
            <a:endParaRPr lang="el-G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8739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8739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3E54FB-8795-42BC-AB1D-4C20E2511FD8}" type="slidenum">
              <a:rPr lang="el-GR" smtClean="0"/>
              <a:pPr/>
              <a:t>32</a:t>
            </a:fld>
            <a:endParaRPr lang="el-G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9456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9456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030435-0D4F-4F80-A1EA-EF109906A973}" type="slidenum">
              <a:rPr lang="el-GR" smtClean="0">
                <a:solidFill>
                  <a:prstClr val="black"/>
                </a:solidFill>
              </a:rPr>
              <a:pPr/>
              <a:t>33</a:t>
            </a:fld>
            <a:endParaRPr lang="el-GR" smtClean="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3961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3962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06EC7E-4A48-4E4B-9288-967892241DD5}" type="slidenum">
              <a:rPr lang="el-GR" smtClean="0">
                <a:solidFill>
                  <a:prstClr val="black"/>
                </a:solidFill>
              </a:rPr>
              <a:pPr/>
              <a:t>34</a:t>
            </a:fld>
            <a:endParaRPr lang="el-GR" smtClean="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4064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4064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527D47-3ED2-4405-8178-83267A3E6596}" type="slidenum">
              <a:rPr lang="el-GR" smtClean="0">
                <a:solidFill>
                  <a:prstClr val="black"/>
                </a:solidFill>
              </a:rPr>
              <a:pPr/>
              <a:t>35</a:t>
            </a:fld>
            <a:endParaRPr lang="el-GR" smtClean="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4166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4166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61E83F-8B32-40C2-880C-3817D6AB73ED}" type="slidenum">
              <a:rPr lang="el-GR" smtClean="0">
                <a:solidFill>
                  <a:prstClr val="black"/>
                </a:solidFill>
              </a:rPr>
              <a:pPr/>
              <a:t>36</a:t>
            </a:fld>
            <a:endParaRPr lang="el-GR" smtClean="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4269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4269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9DDC79-DCE1-4CFC-B827-2570463BD440}" type="slidenum">
              <a:rPr lang="el-GR" smtClean="0">
                <a:solidFill>
                  <a:prstClr val="black"/>
                </a:solidFill>
              </a:rPr>
              <a:pPr/>
              <a:t>37</a:t>
            </a:fld>
            <a:endParaRPr lang="el-GR" smtClean="0">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4371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4371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0C87CF-3520-450D-B0CB-7EE559D1C601}" type="slidenum">
              <a:rPr lang="el-GR" smtClean="0">
                <a:solidFill>
                  <a:prstClr val="black"/>
                </a:solidFill>
              </a:rPr>
              <a:pPr/>
              <a:t>38</a:t>
            </a:fld>
            <a:endParaRPr lang="el-GR" smtClean="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053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053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5374FE-1EE7-439E-92FE-F1A0E5CE0C3A}" type="slidenum">
              <a:rPr lang="el-GR" smtClean="0">
                <a:solidFill>
                  <a:prstClr val="black"/>
                </a:solidFill>
              </a:rPr>
              <a:pPr/>
              <a:t>39</a:t>
            </a:fld>
            <a:endParaRPr lang="el-GR"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131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131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B74880-D992-436D-85F3-587B7014426A}" type="slidenum">
              <a:rPr lang="el-GR" smtClean="0"/>
              <a:pPr/>
              <a:t>4</a:t>
            </a:fld>
            <a:endParaRPr lang="el-G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896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6896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D01F1B-6B2A-4F0A-AFD7-6E4B963EC0D6}" type="slidenum">
              <a:rPr lang="el-GR" smtClean="0">
                <a:solidFill>
                  <a:prstClr val="black"/>
                </a:solidFill>
              </a:rPr>
              <a:pPr/>
              <a:t>40</a:t>
            </a:fld>
            <a:endParaRPr lang="el-GR" smtClean="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7101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7101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DF7124-7527-44E9-9E4C-1D4C830BCE09}" type="slidenum">
              <a:rPr lang="el-GR" smtClean="0">
                <a:solidFill>
                  <a:srgbClr val="000000"/>
                </a:solidFill>
              </a:rPr>
              <a:pPr/>
              <a:t>41</a:t>
            </a:fld>
            <a:endParaRPr lang="el-GR" smtClean="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9046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9046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CBD09E-D7B0-4E97-A422-4FA5696056CC}" type="slidenum">
              <a:rPr lang="el-GR" smtClean="0">
                <a:solidFill>
                  <a:prstClr val="black"/>
                </a:solidFill>
              </a:rPr>
              <a:pPr/>
              <a:t>42</a:t>
            </a:fld>
            <a:endParaRPr lang="el-GR" smtClean="0">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9046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9046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CBD09E-D7B0-4E97-A422-4FA5696056CC}" type="slidenum">
              <a:rPr lang="el-GR" smtClean="0">
                <a:solidFill>
                  <a:prstClr val="black"/>
                </a:solidFill>
              </a:rPr>
              <a:pPr/>
              <a:t>43</a:t>
            </a:fld>
            <a:endParaRPr lang="el-GR" smtClean="0">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9968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9968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DD9CE9-271B-4A95-B900-47D9EE1ABE0E}" type="slidenum">
              <a:rPr lang="el-GR" smtClean="0"/>
              <a:pPr/>
              <a:t>44</a:t>
            </a:fld>
            <a:endParaRPr lang="el-G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582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0582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08C270-D2F5-40ED-B659-284BF8A0C4BF}" type="slidenum">
              <a:rPr lang="el-GR" smtClean="0"/>
              <a:pPr/>
              <a:t>45</a:t>
            </a:fld>
            <a:endParaRPr lang="el-G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889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0890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3333C9-8212-4EB5-A0E0-66C19D8B8C97}" type="slidenum">
              <a:rPr lang="el-GR" smtClean="0"/>
              <a:pPr/>
              <a:t>46</a:t>
            </a:fld>
            <a:endParaRPr lang="el-G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275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0275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26141D-FFB6-4B3F-B03A-1F3983E3E90C}" type="slidenum">
              <a:rPr lang="el-GR" smtClean="0"/>
              <a:pPr/>
              <a:t>47</a:t>
            </a:fld>
            <a:endParaRPr lang="el-G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1094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1094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547324-17DF-470D-93DA-C39BFC1376F4}" type="slidenum">
              <a:rPr lang="el-GR" smtClean="0"/>
              <a:pPr/>
              <a:t>48</a:t>
            </a:fld>
            <a:endParaRPr lang="el-G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1299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1299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BFCB78-DCE5-4989-95A1-CD2C161169E9}" type="slidenum">
              <a:rPr lang="el-GR" smtClean="0"/>
              <a:pPr/>
              <a:t>49</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053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053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5374FE-1EE7-439E-92FE-F1A0E5CE0C3A}" type="slidenum">
              <a:rPr lang="el-GR" smtClean="0">
                <a:solidFill>
                  <a:prstClr val="black"/>
                </a:solidFill>
              </a:rPr>
              <a:pPr/>
              <a:t>5</a:t>
            </a:fld>
            <a:endParaRPr lang="el-GR" smtClean="0">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1401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1402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50E379-A2C6-4A2D-8093-629D12910C89}" type="slidenum">
              <a:rPr lang="el-GR" smtClean="0"/>
              <a:pPr/>
              <a:t>50</a:t>
            </a:fld>
            <a:endParaRPr lang="el-G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1504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1504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297B16-056E-416C-B6EB-33E7D2D16641}" type="slidenum">
              <a:rPr lang="el-GR" smtClean="0"/>
              <a:pPr/>
              <a:t>51</a:t>
            </a:fld>
            <a:endParaRPr lang="el-G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1504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1504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297B16-056E-416C-B6EB-33E7D2D16641}" type="slidenum">
              <a:rPr lang="el-GR" smtClean="0">
                <a:solidFill>
                  <a:prstClr val="black"/>
                </a:solidFill>
              </a:rPr>
              <a:pPr/>
              <a:t>52</a:t>
            </a:fld>
            <a:endParaRPr lang="el-GR" smtClean="0">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2323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2323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B12D9CD-D2C6-4D6B-868C-24C5BA4FC946}" type="slidenum">
              <a:rPr lang="el-GR" smtClean="0"/>
              <a:pPr/>
              <a:t>53</a:t>
            </a:fld>
            <a:endParaRPr lang="el-G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2733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2733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248F84-F1CE-4843-8841-ECADCC166B8B}" type="slidenum">
              <a:rPr lang="el-GR" smtClean="0"/>
              <a:pPr/>
              <a:t>54</a:t>
            </a:fld>
            <a:endParaRPr lang="el-GR"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3040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3040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BB9EA1-2EF2-4938-A32D-D2C8DD4AE844}" type="slidenum">
              <a:rPr lang="el-GR" smtClean="0">
                <a:solidFill>
                  <a:prstClr val="black"/>
                </a:solidFill>
              </a:rPr>
              <a:pPr/>
              <a:t>55</a:t>
            </a:fld>
            <a:endParaRPr lang="el-GR" smtClean="0">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3347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334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412457-72CD-4345-B411-DAE49FB42CB6}" type="slidenum">
              <a:rPr lang="el-GR" smtClean="0"/>
              <a:pPr/>
              <a:t>56</a:t>
            </a:fld>
            <a:endParaRPr lang="el-G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2733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2733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248F84-F1CE-4843-8841-ECADCC166B8B}" type="slidenum">
              <a:rPr lang="el-GR" smtClean="0"/>
              <a:pPr/>
              <a:t>57</a:t>
            </a:fld>
            <a:endParaRPr lang="el-G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2733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2733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248F84-F1CE-4843-8841-ECADCC166B8B}" type="slidenum">
              <a:rPr lang="el-GR" smtClean="0"/>
              <a:pPr/>
              <a:t>58</a:t>
            </a:fld>
            <a:endParaRPr lang="el-G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4576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4576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43E3AC-ED44-4A30-BBEB-3A1FABD98ADB}" type="slidenum">
              <a:rPr lang="el-GR" smtClean="0"/>
              <a:pPr/>
              <a:t>59</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233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234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449511-E50B-4E3E-B83F-96D825FD794A}" type="slidenum">
              <a:rPr lang="el-GR" smtClean="0"/>
              <a:pPr/>
              <a:t>6</a:t>
            </a:fld>
            <a:endParaRPr lang="el-G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2733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2733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248F84-F1CE-4843-8841-ECADCC166B8B}" type="slidenum">
              <a:rPr lang="el-GR" smtClean="0"/>
              <a:pPr/>
              <a:t>60</a:t>
            </a:fld>
            <a:endParaRPr lang="el-GR"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2733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2733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248F84-F1CE-4843-8841-ECADCC166B8B}" type="slidenum">
              <a:rPr lang="el-GR" smtClean="0"/>
              <a:pPr/>
              <a:t>61</a:t>
            </a:fld>
            <a:endParaRPr lang="el-G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896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6896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D01F1B-6B2A-4F0A-AFD7-6E4B963EC0D6}" type="slidenum">
              <a:rPr lang="el-GR" smtClean="0"/>
              <a:pPr/>
              <a:t>62</a:t>
            </a:fld>
            <a:endParaRPr lang="el-G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896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6896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D01F1B-6B2A-4F0A-AFD7-6E4B963EC0D6}" type="slidenum">
              <a:rPr lang="el-GR" smtClean="0"/>
              <a:pPr/>
              <a:t>63</a:t>
            </a:fld>
            <a:endParaRPr lang="el-G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896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6896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D01F1B-6B2A-4F0A-AFD7-6E4B963EC0D6}" type="slidenum">
              <a:rPr lang="el-GR" smtClean="0"/>
              <a:pPr/>
              <a:t>64</a:t>
            </a:fld>
            <a:endParaRPr lang="el-GR"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4883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4883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A06B38-C825-4A77-98FA-BE4231748B2C}" type="slidenum">
              <a:rPr lang="el-GR" smtClean="0"/>
              <a:pPr/>
              <a:t>65</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336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336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A465CC-DBD4-4838-990A-ED2CA470017B}" type="slidenum">
              <a:rPr lang="el-GR" smtClean="0"/>
              <a:pPr/>
              <a:t>7</a:t>
            </a:fld>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438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438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858B95-3E39-4ACC-8474-487F7F325AD2}" type="slidenum">
              <a:rPr lang="el-GR" smtClean="0"/>
              <a:pPr/>
              <a:t>8</a:t>
            </a:fld>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643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643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3DDD84-A37F-4118-808A-02ECD22D69B0}" type="slidenum">
              <a:rPr lang="el-GR" smtClean="0"/>
              <a:pPr/>
              <a:t>9</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5" name="Group 10"/>
          <p:cNvGrpSpPr>
            <a:grpSpLocks/>
          </p:cNvGrpSpPr>
          <p:nvPr/>
        </p:nvGrpSpPr>
        <p:grpSpPr bwMode="auto">
          <a:xfrm>
            <a:off x="357188" y="0"/>
            <a:ext cx="785812" cy="6858000"/>
            <a:chOff x="357134" y="0"/>
            <a:chExt cx="785842" cy="6858044"/>
          </a:xfrm>
        </p:grpSpPr>
        <p:sp>
          <p:nvSpPr>
            <p:cNvPr id="6" name="Rectangle 12"/>
            <p:cNvSpPr>
              <a:spLocks noChangeArrowheads="1"/>
            </p:cNvSpPr>
            <p:nvPr/>
          </p:nvSpPr>
          <p:spPr bwMode="auto">
            <a:xfrm>
              <a:off x="357134" y="1071570"/>
              <a:ext cx="785842" cy="5786474"/>
            </a:xfrm>
            <a:prstGeom prst="rect">
              <a:avLst/>
            </a:prstGeom>
            <a:solidFill>
              <a:srgbClr val="CC0000"/>
            </a:solidFill>
            <a:ln w="9525">
              <a:noFill/>
              <a:miter lim="800000"/>
              <a:headEnd/>
              <a:tailEnd/>
            </a:ln>
          </p:spPr>
          <p:txBody>
            <a:bodyPr wrap="none" anchor="ctr"/>
            <a:lstStyle/>
            <a:p>
              <a:endParaRPr lang="el-GR"/>
            </a:p>
          </p:txBody>
        </p:sp>
        <p:sp>
          <p:nvSpPr>
            <p:cNvPr id="7" name="Rectangle 12"/>
            <p:cNvSpPr>
              <a:spLocks noChangeArrowheads="1"/>
            </p:cNvSpPr>
            <p:nvPr/>
          </p:nvSpPr>
          <p:spPr bwMode="auto">
            <a:xfrm>
              <a:off x="357134" y="0"/>
              <a:ext cx="785842" cy="260352"/>
            </a:xfrm>
            <a:prstGeom prst="rect">
              <a:avLst/>
            </a:prstGeom>
            <a:solidFill>
              <a:srgbClr val="CC0000"/>
            </a:solidFill>
            <a:ln w="9525">
              <a:noFill/>
              <a:miter lim="800000"/>
              <a:headEnd/>
              <a:tailEnd/>
            </a:ln>
          </p:spPr>
          <p:txBody>
            <a:bodyPr wrap="none" anchor="ctr"/>
            <a:lstStyle/>
            <a:p>
              <a:endParaRPr lang="el-GR"/>
            </a:p>
          </p:txBody>
        </p:sp>
      </p:grpSp>
      <p:sp>
        <p:nvSpPr>
          <p:cNvPr id="8" name="AutoShape 13"/>
          <p:cNvSpPr>
            <a:spLocks noChangeAspect="1" noChangeArrowheads="1"/>
          </p:cNvSpPr>
          <p:nvPr/>
        </p:nvSpPr>
        <p:spPr bwMode="auto">
          <a:xfrm>
            <a:off x="6300788" y="6215063"/>
            <a:ext cx="3408362" cy="557212"/>
          </a:xfrm>
          <a:prstGeom prst="rect">
            <a:avLst/>
          </a:prstGeom>
          <a:noFill/>
          <a:ln w="9525">
            <a:noFill/>
            <a:miter lim="800000"/>
            <a:headEnd/>
            <a:tailEnd/>
          </a:ln>
        </p:spPr>
        <p:txBody>
          <a:bodyPr/>
          <a:lstStyle/>
          <a:p>
            <a:endParaRPr lang="el-GR"/>
          </a:p>
        </p:txBody>
      </p:sp>
      <p:pic>
        <p:nvPicPr>
          <p:cNvPr id="10" name="Picture 2" descr="imelogo"/>
          <p:cNvPicPr>
            <a:picLocks noChangeAspect="1" noChangeArrowheads="1"/>
          </p:cNvPicPr>
          <p:nvPr userDrawn="1"/>
        </p:nvPicPr>
        <p:blipFill>
          <a:blip r:embed="rId2" cstate="print"/>
          <a:srcRect/>
          <a:stretch>
            <a:fillRect/>
          </a:stretch>
        </p:blipFill>
        <p:spPr bwMode="auto">
          <a:xfrm>
            <a:off x="107504" y="273844"/>
            <a:ext cx="1152128" cy="801688"/>
          </a:xfrm>
          <a:prstGeom prst="rect">
            <a:avLst/>
          </a:prstGeom>
          <a:noFill/>
          <a:ln w="9525">
            <a:noFill/>
            <a:miter lim="800000"/>
            <a:headEnd/>
            <a:tailEnd/>
          </a:ln>
        </p:spPr>
      </p:pic>
      <p:sp>
        <p:nvSpPr>
          <p:cNvPr id="53250" name="Rectangle 2"/>
          <p:cNvSpPr>
            <a:spLocks noGrp="1" noChangeArrowheads="1"/>
          </p:cNvSpPr>
          <p:nvPr>
            <p:ph type="ctrTitle"/>
          </p:nvPr>
        </p:nvSpPr>
        <p:spPr>
          <a:xfrm>
            <a:off x="914400" y="1524000"/>
            <a:ext cx="7623175" cy="1752600"/>
          </a:xfrm>
        </p:spPr>
        <p:txBody>
          <a:bodyPr/>
          <a:lstStyle>
            <a:lvl1pPr>
              <a:defRPr sz="5000"/>
            </a:lvl1pPr>
          </a:lstStyle>
          <a:p>
            <a:r>
              <a:rPr lang="el-GR" altLang="en-US"/>
              <a:t>Κάντε κλικ για επεξεργασία του τίτλου</a:t>
            </a:r>
          </a:p>
        </p:txBody>
      </p:sp>
      <p:sp>
        <p:nvSpPr>
          <p:cNvPr id="5325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l-GR" altLang="en-US"/>
              <a:t>Κάντε κλικ για να επεξεργαστείτε τον υπότιτλο του υποδείγματος</a:t>
            </a:r>
          </a:p>
        </p:txBody>
      </p:sp>
      <p:sp>
        <p:nvSpPr>
          <p:cNvPr id="11" name="Rectangle 4"/>
          <p:cNvSpPr>
            <a:spLocks noGrp="1" noChangeArrowheads="1"/>
          </p:cNvSpPr>
          <p:nvPr>
            <p:ph type="dt" sz="half" idx="10"/>
          </p:nvPr>
        </p:nvSpPr>
        <p:spPr/>
        <p:txBody>
          <a:bodyPr/>
          <a:lstStyle>
            <a:lvl1pPr>
              <a:defRPr/>
            </a:lvl1pPr>
          </a:lstStyle>
          <a:p>
            <a:pPr>
              <a:defRPr/>
            </a:pPr>
            <a:endParaRPr lang="el-GR" altLang="en-US"/>
          </a:p>
        </p:txBody>
      </p:sp>
      <p:sp>
        <p:nvSpPr>
          <p:cNvPr id="12"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l-GR" altLang="en-US" dirty="0"/>
          </a:p>
        </p:txBody>
      </p:sp>
      <p:sp>
        <p:nvSpPr>
          <p:cNvPr id="13" name="Rectangle 6"/>
          <p:cNvSpPr>
            <a:spLocks noGrp="1" noChangeArrowheads="1"/>
          </p:cNvSpPr>
          <p:nvPr>
            <p:ph type="sldNum" sz="quarter" idx="12"/>
          </p:nvPr>
        </p:nvSpPr>
        <p:spPr>
          <a:xfrm>
            <a:off x="6831013" y="6243638"/>
            <a:ext cx="2133600" cy="457200"/>
          </a:xfrm>
        </p:spPr>
        <p:txBody>
          <a:bodyPr/>
          <a:lstStyle>
            <a:lvl1pPr>
              <a:defRPr b="0">
                <a:effectLst>
                  <a:outerShdw blurRad="38100" dist="38100" dir="2700000" algn="tl">
                    <a:srgbClr val="000000">
                      <a:alpha val="43137"/>
                    </a:srgbClr>
                  </a:outerShdw>
                </a:effectLst>
                <a:latin typeface="Calibri" pitchFamily="34" charset="0"/>
              </a:defRPr>
            </a:lvl1pPr>
          </a:lstStyle>
          <a:p>
            <a:pPr>
              <a:defRPr/>
            </a:pPr>
            <a:fld id="{3123F266-158D-42EB-A49C-3AAC6C8E547E}" type="slidenum">
              <a:rPr lang="el-GR" altLang="en-US"/>
              <a:pPr>
                <a:defRPr/>
              </a:pPr>
              <a:t>‹#›</a:t>
            </a:fld>
            <a:endParaRPr lang="el-GR" alt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6"/>
          <p:cNvSpPr>
            <a:spLocks noGrp="1" noChangeArrowheads="1"/>
          </p:cNvSpPr>
          <p:nvPr>
            <p:ph type="sldNum" sz="quarter" idx="12"/>
          </p:nvPr>
        </p:nvSpPr>
        <p:spPr>
          <a:ln/>
        </p:spPr>
        <p:txBody>
          <a:bodyPr/>
          <a:lstStyle>
            <a:lvl1pPr>
              <a:defRPr/>
            </a:lvl1pPr>
          </a:lstStyle>
          <a:p>
            <a:pPr>
              <a:defRPr/>
            </a:pPr>
            <a:fld id="{A489C9E3-9FDB-46DF-B3F9-BFD922C4FDC8}" type="slidenum">
              <a:rPr lang="el-GR" altLang="en-US"/>
              <a:pPr>
                <a:defRPr/>
              </a:pPr>
              <a:t>‹#›</a:t>
            </a:fld>
            <a:endParaRPr lang="el-GR"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p:cNvSpPr>
            <a:spLocks noGrp="1" noChangeArrowheads="1"/>
          </p:cNvSpPr>
          <p:nvPr>
            <p:ph type="sldNum" sz="quarter" idx="12"/>
          </p:nvPr>
        </p:nvSpPr>
        <p:spPr>
          <a:ln/>
        </p:spPr>
        <p:txBody>
          <a:bodyPr/>
          <a:lstStyle>
            <a:lvl1pPr>
              <a:defRPr/>
            </a:lvl1pPr>
          </a:lstStyle>
          <a:p>
            <a:pPr>
              <a:defRPr/>
            </a:pPr>
            <a:fld id="{48BEB639-028D-4F48-90AD-E5F7C248B045}" type="slidenum">
              <a:rPr lang="el-GR" altLang="en-US"/>
              <a:pPr>
                <a:defRPr/>
              </a:pPr>
              <a:t>‹#›</a:t>
            </a:fld>
            <a:endParaRPr lang="el-GR"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p:cNvSpPr>
            <a:spLocks noGrp="1" noChangeArrowheads="1"/>
          </p:cNvSpPr>
          <p:nvPr>
            <p:ph type="sldNum" sz="quarter" idx="12"/>
          </p:nvPr>
        </p:nvSpPr>
        <p:spPr>
          <a:ln/>
        </p:spPr>
        <p:txBody>
          <a:bodyPr/>
          <a:lstStyle>
            <a:lvl1pPr>
              <a:defRPr/>
            </a:lvl1pPr>
          </a:lstStyle>
          <a:p>
            <a:pPr>
              <a:defRPr/>
            </a:pPr>
            <a:fld id="{3FA089C3-B303-44AB-93D6-85B3A9770510}" type="slidenum">
              <a:rPr lang="el-GR" altLang="en-US"/>
              <a:pPr>
                <a:defRPr/>
              </a:pPr>
              <a:t>‹#›</a:t>
            </a:fld>
            <a:endParaRPr lang="el-GR"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Διαφάνεια τίτλου">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2" cstate="print"/>
          <a:srcRect/>
          <a:stretch>
            <a:fillRect/>
          </a:stretch>
        </p:blipFill>
        <p:spPr bwMode="auto">
          <a:xfrm>
            <a:off x="6300788" y="6300788"/>
            <a:ext cx="3408362" cy="557212"/>
          </a:xfrm>
          <a:prstGeom prst="rect">
            <a:avLst/>
          </a:prstGeom>
          <a:noFill/>
          <a:ln w="9525">
            <a:noFill/>
            <a:miter lim="800000"/>
            <a:headEnd/>
            <a:tailEnd/>
          </a:ln>
        </p:spPr>
      </p:pic>
      <p:sp>
        <p:nvSpPr>
          <p:cNvPr id="3" name="AutoShape 13"/>
          <p:cNvSpPr>
            <a:spLocks noChangeAspect="1" noChangeArrowheads="1"/>
          </p:cNvSpPr>
          <p:nvPr/>
        </p:nvSpPr>
        <p:spPr bwMode="auto">
          <a:xfrm>
            <a:off x="6300788" y="6215063"/>
            <a:ext cx="3408362" cy="557212"/>
          </a:xfrm>
          <a:prstGeom prst="rect">
            <a:avLst/>
          </a:prstGeom>
          <a:noFill/>
          <a:ln w="9525">
            <a:noFill/>
            <a:miter lim="800000"/>
            <a:headEnd/>
            <a:tailEnd/>
          </a:ln>
        </p:spPr>
        <p:txBody>
          <a:bodyPr/>
          <a:lstStyle/>
          <a:p>
            <a:endParaRPr lang="el-GR"/>
          </a:p>
        </p:txBody>
      </p:sp>
      <p:grpSp>
        <p:nvGrpSpPr>
          <p:cNvPr id="4" name="Group 10"/>
          <p:cNvGrpSpPr>
            <a:grpSpLocks/>
          </p:cNvGrpSpPr>
          <p:nvPr userDrawn="1"/>
        </p:nvGrpSpPr>
        <p:grpSpPr bwMode="auto">
          <a:xfrm>
            <a:off x="374650" y="0"/>
            <a:ext cx="768350" cy="6858000"/>
            <a:chOff x="374626" y="0"/>
            <a:chExt cx="768350" cy="6858044"/>
          </a:xfrm>
        </p:grpSpPr>
        <p:sp>
          <p:nvSpPr>
            <p:cNvPr id="5" name="Rectangle 12"/>
            <p:cNvSpPr>
              <a:spLocks noChangeArrowheads="1"/>
            </p:cNvSpPr>
            <p:nvPr/>
          </p:nvSpPr>
          <p:spPr bwMode="auto">
            <a:xfrm>
              <a:off x="374626" y="1071570"/>
              <a:ext cx="768350" cy="5786474"/>
            </a:xfrm>
            <a:prstGeom prst="rect">
              <a:avLst/>
            </a:prstGeom>
            <a:solidFill>
              <a:srgbClr val="CC0000"/>
            </a:solidFill>
            <a:ln w="9525">
              <a:noFill/>
              <a:miter lim="800000"/>
              <a:headEnd/>
              <a:tailEnd/>
            </a:ln>
          </p:spPr>
          <p:txBody>
            <a:bodyPr wrap="none" anchor="ctr"/>
            <a:lstStyle/>
            <a:p>
              <a:endParaRPr lang="el-GR">
                <a:solidFill>
                  <a:srgbClr val="000000"/>
                </a:solidFill>
              </a:endParaRPr>
            </a:p>
          </p:txBody>
        </p:sp>
        <p:sp>
          <p:nvSpPr>
            <p:cNvPr id="6" name="Rectangle 12"/>
            <p:cNvSpPr>
              <a:spLocks noChangeArrowheads="1"/>
            </p:cNvSpPr>
            <p:nvPr/>
          </p:nvSpPr>
          <p:spPr bwMode="auto">
            <a:xfrm>
              <a:off x="374626" y="0"/>
              <a:ext cx="768350" cy="214314"/>
            </a:xfrm>
            <a:prstGeom prst="rect">
              <a:avLst/>
            </a:prstGeom>
            <a:solidFill>
              <a:srgbClr val="CC0000"/>
            </a:solidFill>
            <a:ln w="9525">
              <a:noFill/>
              <a:miter lim="800000"/>
              <a:headEnd/>
              <a:tailEnd/>
            </a:ln>
          </p:spPr>
          <p:txBody>
            <a:bodyPr wrap="none" anchor="ctr"/>
            <a:lstStyle/>
            <a:p>
              <a:endParaRPr lang="el-GR">
                <a:solidFill>
                  <a:srgbClr val="000000"/>
                </a:solidFill>
              </a:endParaRPr>
            </a:p>
          </p:txBody>
        </p:sp>
      </p:grpSp>
      <p:pic>
        <p:nvPicPr>
          <p:cNvPr id="7" name="Picture 13" descr="http://www.ggea.gr/nea/images_news_13/image_300306.jpg"/>
          <p:cNvPicPr>
            <a:picLocks noChangeAspect="1" noChangeArrowheads="1"/>
          </p:cNvPicPr>
          <p:nvPr userDrawn="1"/>
        </p:nvPicPr>
        <p:blipFill>
          <a:blip r:embed="rId3" cstate="print"/>
          <a:srcRect r="10178"/>
          <a:stretch>
            <a:fillRect/>
          </a:stretch>
        </p:blipFill>
        <p:spPr bwMode="auto">
          <a:xfrm>
            <a:off x="357188" y="285750"/>
            <a:ext cx="785812" cy="690563"/>
          </a:xfrm>
          <a:prstGeom prst="rect">
            <a:avLst/>
          </a:prstGeom>
          <a:noFill/>
          <a:ln w="9525">
            <a:noFill/>
            <a:miter lim="800000"/>
            <a:headEnd/>
            <a:tailEnd/>
          </a:ln>
        </p:spPr>
      </p:pic>
      <p:sp>
        <p:nvSpPr>
          <p:cNvPr id="8" name="Rectangle 6"/>
          <p:cNvSpPr>
            <a:spLocks noGrp="1" noChangeArrowheads="1"/>
          </p:cNvSpPr>
          <p:nvPr>
            <p:ph type="sldNum" sz="quarter" idx="10"/>
          </p:nvPr>
        </p:nvSpPr>
        <p:spPr/>
        <p:txBody>
          <a:bodyPr/>
          <a:lstStyle>
            <a:lvl1pPr>
              <a:defRPr/>
            </a:lvl1pPr>
          </a:lstStyle>
          <a:p>
            <a:pPr>
              <a:defRPr/>
            </a:pPr>
            <a:fld id="{72697C78-A3F8-47BF-9A80-7E65F957343C}" type="slidenum">
              <a:rPr lang="el-GR" altLang="en-US"/>
              <a:pPr>
                <a:defRPr/>
              </a:pPr>
              <a:t>‹#›</a:t>
            </a:fld>
            <a:endParaRPr lang="el-GR"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Διαφάνεια τίτλου">
    <p:spTree>
      <p:nvGrpSpPr>
        <p:cNvPr id="1" name=""/>
        <p:cNvGrpSpPr/>
        <p:nvPr/>
      </p:nvGrpSpPr>
      <p:grpSpPr>
        <a:xfrm>
          <a:off x="0" y="0"/>
          <a:ext cx="0" cy="0"/>
          <a:chOff x="0" y="0"/>
          <a:chExt cx="0" cy="0"/>
        </a:xfrm>
      </p:grpSpPr>
      <p:sp>
        <p:nvSpPr>
          <p:cNvPr id="2" name="Rectangle 12"/>
          <p:cNvSpPr>
            <a:spLocks noChangeArrowheads="1"/>
          </p:cNvSpPr>
          <p:nvPr/>
        </p:nvSpPr>
        <p:spPr bwMode="auto">
          <a:xfrm>
            <a:off x="357188" y="1214438"/>
            <a:ext cx="714375" cy="5572125"/>
          </a:xfrm>
          <a:prstGeom prst="rect">
            <a:avLst/>
          </a:prstGeom>
          <a:solidFill>
            <a:srgbClr val="CC0000"/>
          </a:solidFill>
          <a:ln w="9525">
            <a:noFill/>
            <a:miter lim="800000"/>
            <a:headEnd/>
            <a:tailEnd/>
          </a:ln>
        </p:spPr>
        <p:txBody>
          <a:bodyPr wrap="none" anchor="ctr"/>
          <a:lstStyle/>
          <a:p>
            <a:endParaRPr lang="el-GR"/>
          </a:p>
        </p:txBody>
      </p:sp>
      <p:sp>
        <p:nvSpPr>
          <p:cNvPr id="3" name="Rectangle 12"/>
          <p:cNvSpPr>
            <a:spLocks noChangeArrowheads="1"/>
          </p:cNvSpPr>
          <p:nvPr userDrawn="1"/>
        </p:nvSpPr>
        <p:spPr bwMode="auto">
          <a:xfrm>
            <a:off x="374650" y="0"/>
            <a:ext cx="714375" cy="428625"/>
          </a:xfrm>
          <a:prstGeom prst="rect">
            <a:avLst/>
          </a:prstGeom>
          <a:solidFill>
            <a:srgbClr val="CC0000"/>
          </a:solidFill>
          <a:ln w="9525">
            <a:noFill/>
            <a:miter lim="800000"/>
            <a:headEnd/>
            <a:tailEnd/>
          </a:ln>
        </p:spPr>
        <p:txBody>
          <a:bodyPr wrap="none" anchor="ctr"/>
          <a:lstStyle/>
          <a:p>
            <a:endParaRPr lang="el-GR"/>
          </a:p>
        </p:txBody>
      </p:sp>
      <p:pic>
        <p:nvPicPr>
          <p:cNvPr id="4" name="Picture 9"/>
          <p:cNvPicPr>
            <a:picLocks noChangeAspect="1" noChangeArrowheads="1"/>
          </p:cNvPicPr>
          <p:nvPr userDrawn="1"/>
        </p:nvPicPr>
        <p:blipFill>
          <a:blip r:embed="rId2" cstate="print"/>
          <a:srcRect/>
          <a:stretch>
            <a:fillRect/>
          </a:stretch>
        </p:blipFill>
        <p:spPr bwMode="auto">
          <a:xfrm>
            <a:off x="6300788" y="6300788"/>
            <a:ext cx="3408362" cy="557212"/>
          </a:xfrm>
          <a:prstGeom prst="rect">
            <a:avLst/>
          </a:prstGeom>
          <a:noFill/>
          <a:ln w="9525">
            <a:noFill/>
            <a:miter lim="800000"/>
            <a:headEnd/>
            <a:tailEnd/>
          </a:ln>
        </p:spPr>
      </p:pic>
      <p:sp>
        <p:nvSpPr>
          <p:cNvPr id="5" name="AutoShape 13"/>
          <p:cNvSpPr>
            <a:spLocks noChangeAspect="1" noChangeArrowheads="1"/>
          </p:cNvSpPr>
          <p:nvPr/>
        </p:nvSpPr>
        <p:spPr bwMode="auto">
          <a:xfrm>
            <a:off x="6300788" y="6215063"/>
            <a:ext cx="3408362" cy="557212"/>
          </a:xfrm>
          <a:prstGeom prst="rect">
            <a:avLst/>
          </a:prstGeom>
          <a:noFill/>
          <a:ln w="9525">
            <a:noFill/>
            <a:miter lim="800000"/>
            <a:headEnd/>
            <a:tailEnd/>
          </a:ln>
        </p:spPr>
        <p:txBody>
          <a:bodyPr/>
          <a:lstStyle/>
          <a:p>
            <a:endParaRPr lang="el-GR"/>
          </a:p>
        </p:txBody>
      </p:sp>
      <p:sp>
        <p:nvSpPr>
          <p:cNvPr id="6" name="Line 21"/>
          <p:cNvSpPr>
            <a:spLocks noChangeShapeType="1"/>
          </p:cNvSpPr>
          <p:nvPr userDrawn="1"/>
        </p:nvSpPr>
        <p:spPr bwMode="auto">
          <a:xfrm>
            <a:off x="1393825" y="6308725"/>
            <a:ext cx="6994525" cy="0"/>
          </a:xfrm>
          <a:prstGeom prst="line">
            <a:avLst/>
          </a:prstGeom>
          <a:noFill/>
          <a:ln w="25400">
            <a:solidFill>
              <a:srgbClr val="C00000"/>
            </a:solidFill>
            <a:round/>
            <a:headEnd/>
            <a:tailEnd/>
          </a:ln>
        </p:spPr>
        <p:txBody>
          <a:bodyPr/>
          <a:lstStyle/>
          <a:p>
            <a:endParaRPr lang="el-GR"/>
          </a:p>
        </p:txBody>
      </p:sp>
      <p:pic>
        <p:nvPicPr>
          <p:cNvPr id="7" name="14 - Εικόνα" descr="salamina.jpg"/>
          <p:cNvPicPr>
            <a:picLocks noChangeAspect="1"/>
          </p:cNvPicPr>
          <p:nvPr userDrawn="1"/>
        </p:nvPicPr>
        <p:blipFill>
          <a:blip r:embed="rId3" cstate="print"/>
          <a:srcRect/>
          <a:stretch>
            <a:fillRect/>
          </a:stretch>
        </p:blipFill>
        <p:spPr bwMode="auto">
          <a:xfrm>
            <a:off x="285750" y="428625"/>
            <a:ext cx="879475" cy="714375"/>
          </a:xfrm>
          <a:prstGeom prst="rect">
            <a:avLst/>
          </a:prstGeom>
          <a:noFill/>
          <a:ln w="9525">
            <a:noFill/>
            <a:miter lim="800000"/>
            <a:headEnd/>
            <a:tailEnd/>
          </a:ln>
        </p:spPr>
      </p:pic>
      <p:sp>
        <p:nvSpPr>
          <p:cNvPr id="8" name="Rectangle 6"/>
          <p:cNvSpPr>
            <a:spLocks noGrp="1" noChangeArrowheads="1"/>
          </p:cNvSpPr>
          <p:nvPr>
            <p:ph type="sldNum" sz="quarter" idx="10"/>
          </p:nvPr>
        </p:nvSpPr>
        <p:spPr/>
        <p:txBody>
          <a:bodyPr/>
          <a:lstStyle>
            <a:lvl1pPr>
              <a:defRPr/>
            </a:lvl1pPr>
          </a:lstStyle>
          <a:p>
            <a:pPr>
              <a:defRPr/>
            </a:pPr>
            <a:fld id="{D89FDA15-5536-4D6D-80A0-38F891CC0324}" type="slidenum">
              <a:rPr lang="el-GR" altLang="en-US"/>
              <a:pPr>
                <a:defRPr/>
              </a:pPr>
              <a:t>‹#›</a:t>
            </a:fld>
            <a:endParaRPr lang="el-GR"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3 - Στρογγυλεμένο ορθογώνιο"/>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5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l-GR" smtClean="0"/>
              <a:t>Kλικ για επεξεργασία του τίτλου</a:t>
            </a:r>
            <a:endParaRPr lang="en-US"/>
          </a:p>
        </p:txBody>
      </p:sp>
      <p:sp>
        <p:nvSpPr>
          <p:cNvPr id="20" name="19 - Υπότιτλος"/>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l-GR" smtClean="0"/>
              <a:t>Κάντε κλικ για να επεξεργαστείτε τον υπότιτλο του υποδείγματος</a:t>
            </a:r>
            <a:endParaRPr lang="en-US"/>
          </a:p>
        </p:txBody>
      </p:sp>
      <p:sp>
        <p:nvSpPr>
          <p:cNvPr id="8" name="18 - Θέση ημερομηνίας"/>
          <p:cNvSpPr>
            <a:spLocks noGrp="1"/>
          </p:cNvSpPr>
          <p:nvPr>
            <p:ph type="dt" sz="half" idx="10"/>
          </p:nvPr>
        </p:nvSpPr>
        <p:spPr/>
        <p:txBody>
          <a:bodyPr/>
          <a:lstStyle>
            <a:lvl1pPr>
              <a:defRPr/>
            </a:lvl1pPr>
            <a:extLst/>
          </a:lstStyle>
          <a:p>
            <a:pPr>
              <a:defRPr/>
            </a:pPr>
            <a:endParaRPr lang="el-GR" altLang="en-US"/>
          </a:p>
        </p:txBody>
      </p:sp>
      <p:sp>
        <p:nvSpPr>
          <p:cNvPr id="9" name="7 - Θέση υποσέλιδου"/>
          <p:cNvSpPr>
            <a:spLocks noGrp="1"/>
          </p:cNvSpPr>
          <p:nvPr>
            <p:ph type="ftr" sz="quarter" idx="11"/>
          </p:nvPr>
        </p:nvSpPr>
        <p:spPr/>
        <p:txBody>
          <a:bodyPr/>
          <a:lstStyle>
            <a:lvl1pPr>
              <a:defRPr/>
            </a:lvl1pPr>
            <a:extLst/>
          </a:lstStyle>
          <a:p>
            <a:pPr>
              <a:defRPr/>
            </a:pPr>
            <a:endParaRPr lang="el-GR" altLang="en-US" dirty="0"/>
          </a:p>
        </p:txBody>
      </p:sp>
      <p:sp>
        <p:nvSpPr>
          <p:cNvPr id="10" name="10 - Θέση αριθμού διαφάνειας"/>
          <p:cNvSpPr>
            <a:spLocks noGrp="1"/>
          </p:cNvSpPr>
          <p:nvPr>
            <p:ph type="sldNum" sz="quarter" idx="12"/>
          </p:nvPr>
        </p:nvSpPr>
        <p:spPr/>
        <p:txBody>
          <a:bodyPr/>
          <a:lstStyle>
            <a:lvl1pPr>
              <a:defRPr/>
            </a:lvl1pPr>
            <a:extLst/>
          </a:lstStyle>
          <a:p>
            <a:pPr>
              <a:defRPr/>
            </a:pPr>
            <a:fld id="{9C720A6B-9F93-436E-B43E-4436301BEAC6}" type="slidenum">
              <a:rPr lang="el-GR" altLang="en-US"/>
              <a:pPr>
                <a:defRPr/>
              </a:pPr>
              <a:t>‹#›</a:t>
            </a:fld>
            <a:endParaRPr lang="el-GR"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502920" y="530352"/>
            <a:ext cx="8183880" cy="4187952"/>
          </a:xfrm>
        </p:spPr>
        <p:txBody>
          <a:bodyPr/>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4 - Θέση ημερομηνίας"/>
          <p:cNvSpPr>
            <a:spLocks noGrp="1"/>
          </p:cNvSpPr>
          <p:nvPr>
            <p:ph type="dt" sz="half" idx="10"/>
          </p:nvPr>
        </p:nvSpPr>
        <p:spPr/>
        <p:txBody>
          <a:bodyPr/>
          <a:lstStyle>
            <a:lvl1pPr>
              <a:defRPr/>
            </a:lvl1pPr>
          </a:lstStyle>
          <a:p>
            <a:pPr>
              <a:defRPr/>
            </a:pPr>
            <a:endParaRPr lang="el-GR" altLang="en-US"/>
          </a:p>
        </p:txBody>
      </p:sp>
      <p:sp>
        <p:nvSpPr>
          <p:cNvPr id="5" name="17 - Θέση υποσέλιδου"/>
          <p:cNvSpPr>
            <a:spLocks noGrp="1"/>
          </p:cNvSpPr>
          <p:nvPr>
            <p:ph type="ftr" sz="quarter" idx="11"/>
          </p:nvPr>
        </p:nvSpPr>
        <p:spPr/>
        <p:txBody>
          <a:bodyPr/>
          <a:lstStyle>
            <a:lvl1pPr>
              <a:defRPr/>
            </a:lvl1pPr>
          </a:lstStyle>
          <a:p>
            <a:pPr>
              <a:defRPr/>
            </a:pPr>
            <a:endParaRPr lang="el-GR" altLang="en-US"/>
          </a:p>
        </p:txBody>
      </p:sp>
      <p:sp>
        <p:nvSpPr>
          <p:cNvPr id="6" name="4 - Θέση αριθμού διαφάνειας"/>
          <p:cNvSpPr>
            <a:spLocks noGrp="1"/>
          </p:cNvSpPr>
          <p:nvPr>
            <p:ph type="sldNum" sz="quarter" idx="12"/>
          </p:nvPr>
        </p:nvSpPr>
        <p:spPr/>
        <p:txBody>
          <a:bodyPr/>
          <a:lstStyle>
            <a:lvl1pPr>
              <a:defRPr/>
            </a:lvl1pPr>
          </a:lstStyle>
          <a:p>
            <a:pPr>
              <a:defRPr/>
            </a:pPr>
            <a:fld id="{73E33EB1-AE25-459A-9D3C-0B867B669B3D}" type="slidenum">
              <a:rPr lang="el-GR" altLang="en-US"/>
              <a:pPr>
                <a:defRPr/>
              </a:pPr>
              <a:t>‹#›</a:t>
            </a:fld>
            <a:endParaRPr lang="el-GR"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3 - Στρογγυλεμένο ορθογώνιο"/>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5" name="4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1 - Τίτλος"/>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l-GR" smtClean="0"/>
              <a:t>Kλικ για επεξεργασία των στυλ του υποδείγματος</a:t>
            </a:r>
          </a:p>
        </p:txBody>
      </p:sp>
      <p:sp>
        <p:nvSpPr>
          <p:cNvPr id="6" name="3 - Θέση ημερομηνίας"/>
          <p:cNvSpPr>
            <a:spLocks noGrp="1"/>
          </p:cNvSpPr>
          <p:nvPr>
            <p:ph type="dt" sz="half" idx="10"/>
          </p:nvPr>
        </p:nvSpPr>
        <p:spPr/>
        <p:txBody>
          <a:bodyPr/>
          <a:lstStyle>
            <a:lvl1pPr>
              <a:defRPr/>
            </a:lvl1pPr>
            <a:extLst/>
          </a:lstStyle>
          <a:p>
            <a:pPr>
              <a:defRPr/>
            </a:pPr>
            <a:endParaRPr lang="el-GR" altLang="en-US"/>
          </a:p>
        </p:txBody>
      </p:sp>
      <p:sp>
        <p:nvSpPr>
          <p:cNvPr id="7" name="4 - Θέση υποσέλιδου"/>
          <p:cNvSpPr>
            <a:spLocks noGrp="1"/>
          </p:cNvSpPr>
          <p:nvPr>
            <p:ph type="ftr" sz="quarter" idx="11"/>
          </p:nvPr>
        </p:nvSpPr>
        <p:spPr/>
        <p:txBody>
          <a:bodyPr/>
          <a:lstStyle>
            <a:lvl1pPr>
              <a:defRPr/>
            </a:lvl1pPr>
            <a:extLst/>
          </a:lstStyle>
          <a:p>
            <a:pPr>
              <a:defRPr/>
            </a:pPr>
            <a:endParaRPr lang="el-GR" altLang="en-US"/>
          </a:p>
        </p:txBody>
      </p:sp>
      <p:sp>
        <p:nvSpPr>
          <p:cNvPr id="8" name="5 - Θέση αριθμού διαφάνειας"/>
          <p:cNvSpPr>
            <a:spLocks noGrp="1"/>
          </p:cNvSpPr>
          <p:nvPr>
            <p:ph type="sldNum" sz="quarter" idx="12"/>
          </p:nvPr>
        </p:nvSpPr>
        <p:spPr/>
        <p:txBody>
          <a:bodyPr/>
          <a:lstStyle>
            <a:lvl1pPr>
              <a:defRPr/>
            </a:lvl1pPr>
            <a:extLst/>
          </a:lstStyle>
          <a:p>
            <a:pPr>
              <a:defRPr/>
            </a:pPr>
            <a:fld id="{9F36F876-5576-4DB9-A0F1-A2160C478235}" type="slidenum">
              <a:rPr lang="el-GR" altLang="en-US"/>
              <a:pPr>
                <a:defRPr/>
              </a:pPr>
              <a:t>‹#›</a:t>
            </a:fld>
            <a:endParaRPr lang="el-GR"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4 - Θέση ημερομηνίας"/>
          <p:cNvSpPr>
            <a:spLocks noGrp="1"/>
          </p:cNvSpPr>
          <p:nvPr>
            <p:ph type="dt" sz="half" idx="10"/>
          </p:nvPr>
        </p:nvSpPr>
        <p:spPr/>
        <p:txBody>
          <a:bodyPr/>
          <a:lstStyle>
            <a:lvl1pPr>
              <a:defRPr/>
            </a:lvl1pPr>
          </a:lstStyle>
          <a:p>
            <a:pPr>
              <a:defRPr/>
            </a:pPr>
            <a:endParaRPr lang="el-GR" altLang="en-US"/>
          </a:p>
        </p:txBody>
      </p:sp>
      <p:sp>
        <p:nvSpPr>
          <p:cNvPr id="6" name="17 - Θέση υποσέλιδου"/>
          <p:cNvSpPr>
            <a:spLocks noGrp="1"/>
          </p:cNvSpPr>
          <p:nvPr>
            <p:ph type="ftr" sz="quarter" idx="11"/>
          </p:nvPr>
        </p:nvSpPr>
        <p:spPr/>
        <p:txBody>
          <a:bodyPr/>
          <a:lstStyle>
            <a:lvl1pPr>
              <a:defRPr/>
            </a:lvl1pPr>
          </a:lstStyle>
          <a:p>
            <a:pPr>
              <a:defRPr/>
            </a:pPr>
            <a:endParaRPr lang="el-GR" altLang="en-US"/>
          </a:p>
        </p:txBody>
      </p:sp>
      <p:sp>
        <p:nvSpPr>
          <p:cNvPr id="7" name="4 - Θέση αριθμού διαφάνειας"/>
          <p:cNvSpPr>
            <a:spLocks noGrp="1"/>
          </p:cNvSpPr>
          <p:nvPr>
            <p:ph type="sldNum" sz="quarter" idx="12"/>
          </p:nvPr>
        </p:nvSpPr>
        <p:spPr/>
        <p:txBody>
          <a:bodyPr/>
          <a:lstStyle>
            <a:lvl1pPr>
              <a:defRPr/>
            </a:lvl1pPr>
          </a:lstStyle>
          <a:p>
            <a:pPr>
              <a:defRPr/>
            </a:pPr>
            <a:fld id="{0EF491DB-AAB1-4F0A-879F-35E01FE3861E}" type="slidenum">
              <a:rPr lang="el-GR" altLang="en-US"/>
              <a:pPr>
                <a:defRPr/>
              </a:pPr>
              <a:t>‹#›</a:t>
            </a:fld>
            <a:endParaRPr lang="el-GR"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lvl1pPr>
              <a:defRPr b="1"/>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24 - Θέση ημερομηνίας"/>
          <p:cNvSpPr>
            <a:spLocks noGrp="1"/>
          </p:cNvSpPr>
          <p:nvPr>
            <p:ph type="dt" sz="half" idx="10"/>
          </p:nvPr>
        </p:nvSpPr>
        <p:spPr/>
        <p:txBody>
          <a:bodyPr/>
          <a:lstStyle>
            <a:lvl1pPr>
              <a:defRPr/>
            </a:lvl1pPr>
          </a:lstStyle>
          <a:p>
            <a:pPr>
              <a:defRPr/>
            </a:pPr>
            <a:endParaRPr lang="el-GR" altLang="en-US"/>
          </a:p>
        </p:txBody>
      </p:sp>
      <p:sp>
        <p:nvSpPr>
          <p:cNvPr id="8" name="17 - Θέση υποσέλιδου"/>
          <p:cNvSpPr>
            <a:spLocks noGrp="1"/>
          </p:cNvSpPr>
          <p:nvPr>
            <p:ph type="ftr" sz="quarter" idx="11"/>
          </p:nvPr>
        </p:nvSpPr>
        <p:spPr/>
        <p:txBody>
          <a:bodyPr/>
          <a:lstStyle>
            <a:lvl1pPr>
              <a:defRPr/>
            </a:lvl1pPr>
          </a:lstStyle>
          <a:p>
            <a:pPr>
              <a:defRPr/>
            </a:pPr>
            <a:endParaRPr lang="el-GR" altLang="en-US"/>
          </a:p>
        </p:txBody>
      </p:sp>
      <p:sp>
        <p:nvSpPr>
          <p:cNvPr id="9" name="4 - Θέση αριθμού διαφάνειας"/>
          <p:cNvSpPr>
            <a:spLocks noGrp="1"/>
          </p:cNvSpPr>
          <p:nvPr>
            <p:ph type="sldNum" sz="quarter" idx="12"/>
          </p:nvPr>
        </p:nvSpPr>
        <p:spPr/>
        <p:txBody>
          <a:bodyPr/>
          <a:lstStyle>
            <a:lvl1pPr>
              <a:defRPr/>
            </a:lvl1pPr>
          </a:lstStyle>
          <a:p>
            <a:pPr>
              <a:defRPr/>
            </a:pPr>
            <a:fld id="{1873DAD4-B896-46D2-83FC-46DCE2A233C2}" type="slidenum">
              <a:rPr lang="el-GR" altLang="en-US"/>
              <a:pPr>
                <a:defRPr/>
              </a:pPr>
              <a:t>‹#›</a:t>
            </a:fld>
            <a:endParaRPr lang="el-G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Διαφάνεια τίτλου">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srcRect/>
          <a:stretch>
            <a:fillRect/>
          </a:stretch>
        </p:blipFill>
        <p:spPr bwMode="auto">
          <a:xfrm>
            <a:off x="6300788" y="6256338"/>
            <a:ext cx="3408362" cy="557212"/>
          </a:xfrm>
          <a:prstGeom prst="rect">
            <a:avLst/>
          </a:prstGeom>
          <a:noFill/>
          <a:ln w="9525">
            <a:noFill/>
            <a:miter lim="800000"/>
            <a:headEnd/>
            <a:tailEnd/>
          </a:ln>
        </p:spPr>
      </p:pic>
      <p:sp>
        <p:nvSpPr>
          <p:cNvPr id="53250" name="Rectangle 2"/>
          <p:cNvSpPr>
            <a:spLocks noGrp="1" noChangeArrowheads="1"/>
          </p:cNvSpPr>
          <p:nvPr>
            <p:ph type="ctrTitle"/>
          </p:nvPr>
        </p:nvSpPr>
        <p:spPr>
          <a:xfrm>
            <a:off x="914400" y="1524000"/>
            <a:ext cx="7623175" cy="1752600"/>
          </a:xfrm>
        </p:spPr>
        <p:txBody>
          <a:bodyPr/>
          <a:lstStyle>
            <a:lvl1pPr>
              <a:defRPr sz="5000"/>
            </a:lvl1pPr>
          </a:lstStyle>
          <a:p>
            <a:r>
              <a:rPr lang="el-GR" altLang="en-US"/>
              <a:t>Κάντε κλικ για επεξεργασία του τίτλου</a:t>
            </a:r>
          </a:p>
        </p:txBody>
      </p:sp>
      <p:sp>
        <p:nvSpPr>
          <p:cNvPr id="5325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l-GR" altLang="en-US"/>
              <a:t>Κάντε κλικ για να επεξεργαστείτε τον υπότιτλο του υποδείγματος</a:t>
            </a:r>
          </a:p>
        </p:txBody>
      </p:sp>
      <p:sp>
        <p:nvSpPr>
          <p:cNvPr id="5" name="Rectangle 4"/>
          <p:cNvSpPr>
            <a:spLocks noGrp="1" noChangeArrowheads="1"/>
          </p:cNvSpPr>
          <p:nvPr>
            <p:ph type="dt" sz="half" idx="10"/>
          </p:nvPr>
        </p:nvSpPr>
        <p:spPr/>
        <p:txBody>
          <a:bodyPr/>
          <a:lstStyle>
            <a:lvl1pPr>
              <a:defRPr/>
            </a:lvl1pPr>
          </a:lstStyle>
          <a:p>
            <a:pPr>
              <a:defRPr/>
            </a:pPr>
            <a:endParaRPr lang="el-GR" altLang="en-US"/>
          </a:p>
        </p:txBody>
      </p:sp>
      <p:sp>
        <p:nvSpPr>
          <p:cNvPr id="6"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l-GR" altLang="en-US"/>
          </a:p>
        </p:txBody>
      </p:sp>
      <p:sp>
        <p:nvSpPr>
          <p:cNvPr id="7" name="Rectangle 6"/>
          <p:cNvSpPr>
            <a:spLocks noGrp="1" noChangeArrowheads="1"/>
          </p:cNvSpPr>
          <p:nvPr>
            <p:ph type="sldNum" sz="quarter" idx="12"/>
          </p:nvPr>
        </p:nvSpPr>
        <p:spPr/>
        <p:txBody>
          <a:bodyPr/>
          <a:lstStyle>
            <a:lvl1pPr>
              <a:defRPr/>
            </a:lvl1pPr>
          </a:lstStyle>
          <a:p>
            <a:pPr>
              <a:defRPr/>
            </a:pPr>
            <a:fld id="{E461388D-20A1-4782-A941-9B73A94DDD5C}" type="slidenum">
              <a:rPr lang="el-GR" altLang="en-US"/>
              <a:pPr>
                <a:defRPr/>
              </a:pPr>
              <a:t>‹#›</a:t>
            </a:fld>
            <a:endParaRPr lang="el-GR"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4 - Θέση ημερομηνίας"/>
          <p:cNvSpPr>
            <a:spLocks noGrp="1"/>
          </p:cNvSpPr>
          <p:nvPr>
            <p:ph type="dt" sz="half" idx="10"/>
          </p:nvPr>
        </p:nvSpPr>
        <p:spPr/>
        <p:txBody>
          <a:bodyPr/>
          <a:lstStyle>
            <a:lvl1pPr>
              <a:defRPr/>
            </a:lvl1pPr>
          </a:lstStyle>
          <a:p>
            <a:pPr>
              <a:defRPr/>
            </a:pPr>
            <a:endParaRPr lang="el-GR" altLang="en-US"/>
          </a:p>
        </p:txBody>
      </p:sp>
      <p:sp>
        <p:nvSpPr>
          <p:cNvPr id="4" name="17 - Θέση υποσέλιδου"/>
          <p:cNvSpPr>
            <a:spLocks noGrp="1"/>
          </p:cNvSpPr>
          <p:nvPr>
            <p:ph type="ftr" sz="quarter" idx="11"/>
          </p:nvPr>
        </p:nvSpPr>
        <p:spPr/>
        <p:txBody>
          <a:bodyPr/>
          <a:lstStyle>
            <a:lvl1pPr>
              <a:defRPr/>
            </a:lvl1pPr>
          </a:lstStyle>
          <a:p>
            <a:pPr>
              <a:defRPr/>
            </a:pPr>
            <a:endParaRPr lang="el-GR" altLang="en-US"/>
          </a:p>
        </p:txBody>
      </p:sp>
      <p:sp>
        <p:nvSpPr>
          <p:cNvPr id="5" name="4 - Θέση αριθμού διαφάνειας"/>
          <p:cNvSpPr>
            <a:spLocks noGrp="1"/>
          </p:cNvSpPr>
          <p:nvPr>
            <p:ph type="sldNum" sz="quarter" idx="12"/>
          </p:nvPr>
        </p:nvSpPr>
        <p:spPr/>
        <p:txBody>
          <a:bodyPr/>
          <a:lstStyle>
            <a:lvl1pPr>
              <a:defRPr/>
            </a:lvl1pPr>
          </a:lstStyle>
          <a:p>
            <a:pPr>
              <a:defRPr/>
            </a:pPr>
            <a:fld id="{C546A3DA-00B6-4D1A-9B48-8D854EB44258}" type="slidenum">
              <a:rPr lang="el-GR" altLang="en-US"/>
              <a:pPr>
                <a:defRPr/>
              </a:pPr>
              <a:t>‹#›</a:t>
            </a:fld>
            <a:endParaRPr lang="el-GR"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Στρογγυλεμένο ορθογώνιο"/>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1 - Θέση ημερομηνίας"/>
          <p:cNvSpPr>
            <a:spLocks noGrp="1"/>
          </p:cNvSpPr>
          <p:nvPr>
            <p:ph type="dt" sz="half" idx="10"/>
          </p:nvPr>
        </p:nvSpPr>
        <p:spPr/>
        <p:txBody>
          <a:bodyPr/>
          <a:lstStyle>
            <a:lvl1pPr>
              <a:defRPr/>
            </a:lvl1pPr>
            <a:extLst/>
          </a:lstStyle>
          <a:p>
            <a:pPr>
              <a:defRPr/>
            </a:pPr>
            <a:endParaRPr lang="el-GR" altLang="en-US"/>
          </a:p>
        </p:txBody>
      </p:sp>
      <p:sp>
        <p:nvSpPr>
          <p:cNvPr id="4" name="2 - Θέση υποσέλιδου"/>
          <p:cNvSpPr>
            <a:spLocks noGrp="1"/>
          </p:cNvSpPr>
          <p:nvPr>
            <p:ph type="ftr" sz="quarter" idx="11"/>
          </p:nvPr>
        </p:nvSpPr>
        <p:spPr/>
        <p:txBody>
          <a:bodyPr/>
          <a:lstStyle>
            <a:lvl1pPr>
              <a:defRPr/>
            </a:lvl1pPr>
            <a:extLst/>
          </a:lstStyle>
          <a:p>
            <a:pPr>
              <a:defRPr/>
            </a:pPr>
            <a:endParaRPr lang="el-GR" altLang="en-US"/>
          </a:p>
        </p:txBody>
      </p:sp>
      <p:sp>
        <p:nvSpPr>
          <p:cNvPr id="5" name="3 - Θέση αριθμού διαφάνειας"/>
          <p:cNvSpPr>
            <a:spLocks noGrp="1"/>
          </p:cNvSpPr>
          <p:nvPr>
            <p:ph type="sldNum" sz="quarter" idx="12"/>
          </p:nvPr>
        </p:nvSpPr>
        <p:spPr/>
        <p:txBody>
          <a:bodyPr/>
          <a:lstStyle>
            <a:lvl1pPr>
              <a:defRPr/>
            </a:lvl1pPr>
            <a:extLst/>
          </a:lstStyle>
          <a:p>
            <a:pPr>
              <a:defRPr/>
            </a:pPr>
            <a:fld id="{DB8AF3DF-041E-470D-8098-A19B50FBAC35}" type="slidenum">
              <a:rPr lang="el-GR" altLang="en-US"/>
              <a:pPr>
                <a:defRPr/>
              </a:pPr>
              <a:t>‹#›</a:t>
            </a:fld>
            <a:endParaRPr lang="el-GR"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4 - Θέση ημερομηνίας"/>
          <p:cNvSpPr>
            <a:spLocks noGrp="1"/>
          </p:cNvSpPr>
          <p:nvPr>
            <p:ph type="dt" sz="half" idx="10"/>
          </p:nvPr>
        </p:nvSpPr>
        <p:spPr/>
        <p:txBody>
          <a:bodyPr/>
          <a:lstStyle>
            <a:lvl1pPr>
              <a:defRPr/>
            </a:lvl1pPr>
          </a:lstStyle>
          <a:p>
            <a:pPr>
              <a:defRPr/>
            </a:pPr>
            <a:endParaRPr lang="el-GR" altLang="en-US"/>
          </a:p>
        </p:txBody>
      </p:sp>
      <p:sp>
        <p:nvSpPr>
          <p:cNvPr id="6" name="17 - Θέση υποσέλιδου"/>
          <p:cNvSpPr>
            <a:spLocks noGrp="1"/>
          </p:cNvSpPr>
          <p:nvPr>
            <p:ph type="ftr" sz="quarter" idx="11"/>
          </p:nvPr>
        </p:nvSpPr>
        <p:spPr/>
        <p:txBody>
          <a:bodyPr/>
          <a:lstStyle>
            <a:lvl1pPr>
              <a:defRPr/>
            </a:lvl1pPr>
          </a:lstStyle>
          <a:p>
            <a:pPr>
              <a:defRPr/>
            </a:pPr>
            <a:endParaRPr lang="el-GR" altLang="en-US"/>
          </a:p>
        </p:txBody>
      </p:sp>
      <p:sp>
        <p:nvSpPr>
          <p:cNvPr id="7" name="4 - Θέση αριθμού διαφάνειας"/>
          <p:cNvSpPr>
            <a:spLocks noGrp="1"/>
          </p:cNvSpPr>
          <p:nvPr>
            <p:ph type="sldNum" sz="quarter" idx="12"/>
          </p:nvPr>
        </p:nvSpPr>
        <p:spPr/>
        <p:txBody>
          <a:bodyPr/>
          <a:lstStyle>
            <a:lvl1pPr>
              <a:defRPr/>
            </a:lvl1pPr>
          </a:lstStyle>
          <a:p>
            <a:pPr>
              <a:defRPr/>
            </a:pPr>
            <a:fld id="{D47E1EA0-F58C-4853-9C5F-B450FA46E196}" type="slidenum">
              <a:rPr lang="el-GR" altLang="en-US"/>
              <a:pPr>
                <a:defRPr/>
              </a:pPr>
              <a:t>‹#›</a:t>
            </a:fld>
            <a:endParaRPr lang="el-GR"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4 - Στρογγυλεμένο ορθογώνιο"/>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5 - Στρογγύλεμα μίας γωνίας ορθογωνίου"/>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l-GR" noProof="0" dirty="0" smtClean="0"/>
              <a:t>Κάντε κλικ στο εικονίδιο για να προσθέσετε μια εικόνα</a:t>
            </a:r>
            <a:endParaRPr lang="en-US" noProof="0" dirty="0"/>
          </a:p>
        </p:txBody>
      </p:sp>
      <p:sp>
        <p:nvSpPr>
          <p:cNvPr id="7" name="4 - Θέση ημερομηνίας"/>
          <p:cNvSpPr>
            <a:spLocks noGrp="1"/>
          </p:cNvSpPr>
          <p:nvPr>
            <p:ph type="dt" sz="half" idx="10"/>
          </p:nvPr>
        </p:nvSpPr>
        <p:spPr/>
        <p:txBody>
          <a:bodyPr/>
          <a:lstStyle>
            <a:lvl1pPr>
              <a:defRPr/>
            </a:lvl1pPr>
            <a:extLst/>
          </a:lstStyle>
          <a:p>
            <a:pPr>
              <a:defRPr/>
            </a:pPr>
            <a:endParaRPr lang="el-GR" altLang="en-US"/>
          </a:p>
        </p:txBody>
      </p:sp>
      <p:sp>
        <p:nvSpPr>
          <p:cNvPr id="8" name="5 - Θέση υποσέλιδου"/>
          <p:cNvSpPr>
            <a:spLocks noGrp="1"/>
          </p:cNvSpPr>
          <p:nvPr>
            <p:ph type="ftr" sz="quarter" idx="11"/>
          </p:nvPr>
        </p:nvSpPr>
        <p:spPr/>
        <p:txBody>
          <a:bodyPr/>
          <a:lstStyle>
            <a:lvl1pPr>
              <a:defRPr/>
            </a:lvl1pPr>
            <a:extLst/>
          </a:lstStyle>
          <a:p>
            <a:pPr>
              <a:defRPr/>
            </a:pPr>
            <a:endParaRPr lang="el-GR" altLang="en-US"/>
          </a:p>
        </p:txBody>
      </p:sp>
      <p:sp>
        <p:nvSpPr>
          <p:cNvPr id="9" name="6 - Θέση αριθμού διαφάνειας"/>
          <p:cNvSpPr>
            <a:spLocks noGrp="1"/>
          </p:cNvSpPr>
          <p:nvPr>
            <p:ph type="sldNum" sz="quarter" idx="12"/>
          </p:nvPr>
        </p:nvSpPr>
        <p:spPr/>
        <p:txBody>
          <a:bodyPr/>
          <a:lstStyle>
            <a:lvl1pPr>
              <a:defRPr/>
            </a:lvl1pPr>
            <a:extLst/>
          </a:lstStyle>
          <a:p>
            <a:pPr>
              <a:defRPr/>
            </a:pPr>
            <a:fld id="{002695C2-8498-46CB-AE1B-3F1AE85E1E75}" type="slidenum">
              <a:rPr lang="el-GR" altLang="en-US"/>
              <a:pPr>
                <a:defRPr/>
              </a:pPr>
              <a:t>‹#›</a:t>
            </a:fld>
            <a:endParaRPr lang="el-GR"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4 - Θέση ημερομηνίας"/>
          <p:cNvSpPr>
            <a:spLocks noGrp="1"/>
          </p:cNvSpPr>
          <p:nvPr>
            <p:ph type="dt" sz="half" idx="10"/>
          </p:nvPr>
        </p:nvSpPr>
        <p:spPr/>
        <p:txBody>
          <a:bodyPr/>
          <a:lstStyle>
            <a:lvl1pPr>
              <a:defRPr/>
            </a:lvl1pPr>
          </a:lstStyle>
          <a:p>
            <a:pPr>
              <a:defRPr/>
            </a:pPr>
            <a:endParaRPr lang="el-GR" altLang="en-US"/>
          </a:p>
        </p:txBody>
      </p:sp>
      <p:sp>
        <p:nvSpPr>
          <p:cNvPr id="5" name="17 - Θέση υποσέλιδου"/>
          <p:cNvSpPr>
            <a:spLocks noGrp="1"/>
          </p:cNvSpPr>
          <p:nvPr>
            <p:ph type="ftr" sz="quarter" idx="11"/>
          </p:nvPr>
        </p:nvSpPr>
        <p:spPr/>
        <p:txBody>
          <a:bodyPr/>
          <a:lstStyle>
            <a:lvl1pPr>
              <a:defRPr/>
            </a:lvl1pPr>
          </a:lstStyle>
          <a:p>
            <a:pPr>
              <a:defRPr/>
            </a:pPr>
            <a:endParaRPr lang="el-GR" altLang="en-US"/>
          </a:p>
        </p:txBody>
      </p:sp>
      <p:sp>
        <p:nvSpPr>
          <p:cNvPr id="6" name="4 - Θέση αριθμού διαφάνειας"/>
          <p:cNvSpPr>
            <a:spLocks noGrp="1"/>
          </p:cNvSpPr>
          <p:nvPr>
            <p:ph type="sldNum" sz="quarter" idx="12"/>
          </p:nvPr>
        </p:nvSpPr>
        <p:spPr/>
        <p:txBody>
          <a:bodyPr/>
          <a:lstStyle>
            <a:lvl1pPr>
              <a:defRPr/>
            </a:lvl1pPr>
          </a:lstStyle>
          <a:p>
            <a:pPr>
              <a:defRPr/>
            </a:pPr>
            <a:fld id="{EDBF17D4-1A55-491B-86B1-28786F2B1CAB}" type="slidenum">
              <a:rPr lang="el-GR" altLang="en-US"/>
              <a:pPr>
                <a:defRPr/>
              </a:pPr>
              <a:t>‹#›</a:t>
            </a:fld>
            <a:endParaRPr lang="el-GR"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4 - Θέση ημερομηνίας"/>
          <p:cNvSpPr>
            <a:spLocks noGrp="1"/>
          </p:cNvSpPr>
          <p:nvPr>
            <p:ph type="dt" sz="half" idx="10"/>
          </p:nvPr>
        </p:nvSpPr>
        <p:spPr/>
        <p:txBody>
          <a:bodyPr/>
          <a:lstStyle>
            <a:lvl1pPr>
              <a:defRPr/>
            </a:lvl1pPr>
          </a:lstStyle>
          <a:p>
            <a:pPr>
              <a:defRPr/>
            </a:pPr>
            <a:endParaRPr lang="el-GR" altLang="en-US"/>
          </a:p>
        </p:txBody>
      </p:sp>
      <p:sp>
        <p:nvSpPr>
          <p:cNvPr id="5" name="17 - Θέση υποσέλιδου"/>
          <p:cNvSpPr>
            <a:spLocks noGrp="1"/>
          </p:cNvSpPr>
          <p:nvPr>
            <p:ph type="ftr" sz="quarter" idx="11"/>
          </p:nvPr>
        </p:nvSpPr>
        <p:spPr/>
        <p:txBody>
          <a:bodyPr/>
          <a:lstStyle>
            <a:lvl1pPr>
              <a:defRPr/>
            </a:lvl1pPr>
          </a:lstStyle>
          <a:p>
            <a:pPr>
              <a:defRPr/>
            </a:pPr>
            <a:endParaRPr lang="el-GR" altLang="en-US"/>
          </a:p>
        </p:txBody>
      </p:sp>
      <p:sp>
        <p:nvSpPr>
          <p:cNvPr id="6" name="4 - Θέση αριθμού διαφάνειας"/>
          <p:cNvSpPr>
            <a:spLocks noGrp="1"/>
          </p:cNvSpPr>
          <p:nvPr>
            <p:ph type="sldNum" sz="quarter" idx="12"/>
          </p:nvPr>
        </p:nvSpPr>
        <p:spPr/>
        <p:txBody>
          <a:bodyPr/>
          <a:lstStyle>
            <a:lvl1pPr>
              <a:defRPr/>
            </a:lvl1pPr>
          </a:lstStyle>
          <a:p>
            <a:pPr>
              <a:defRPr/>
            </a:pPr>
            <a:fld id="{66E9A2BF-5522-4CCF-B8B6-B1FEEF4E2518}" type="slidenum">
              <a:rPr lang="el-GR" altLang="en-US"/>
              <a:pPr>
                <a:defRPr/>
              </a:pPr>
              <a:t>‹#›</a:t>
            </a:fld>
            <a:endParaRPr lang="el-GR"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5" name="Group 10"/>
          <p:cNvGrpSpPr>
            <a:grpSpLocks/>
          </p:cNvGrpSpPr>
          <p:nvPr/>
        </p:nvGrpSpPr>
        <p:grpSpPr bwMode="auto">
          <a:xfrm>
            <a:off x="357188" y="0"/>
            <a:ext cx="785812" cy="6858000"/>
            <a:chOff x="357134" y="0"/>
            <a:chExt cx="785842" cy="6858044"/>
          </a:xfrm>
        </p:grpSpPr>
        <p:sp>
          <p:nvSpPr>
            <p:cNvPr id="6" name="Rectangle 12"/>
            <p:cNvSpPr>
              <a:spLocks noChangeArrowheads="1"/>
            </p:cNvSpPr>
            <p:nvPr/>
          </p:nvSpPr>
          <p:spPr bwMode="auto">
            <a:xfrm>
              <a:off x="357134" y="1071570"/>
              <a:ext cx="785842" cy="5786474"/>
            </a:xfrm>
            <a:prstGeom prst="rect">
              <a:avLst/>
            </a:prstGeom>
            <a:solidFill>
              <a:srgbClr val="CC0000"/>
            </a:solidFill>
            <a:ln w="9525">
              <a:noFill/>
              <a:miter lim="800000"/>
              <a:headEnd/>
              <a:tailEnd/>
            </a:ln>
          </p:spPr>
          <p:txBody>
            <a:bodyPr wrap="none" anchor="ctr"/>
            <a:lstStyle/>
            <a:p>
              <a:endParaRPr lang="el-GR">
                <a:solidFill>
                  <a:prstClr val="black"/>
                </a:solidFill>
              </a:endParaRPr>
            </a:p>
          </p:txBody>
        </p:sp>
        <p:sp>
          <p:nvSpPr>
            <p:cNvPr id="7" name="Rectangle 12"/>
            <p:cNvSpPr>
              <a:spLocks noChangeArrowheads="1"/>
            </p:cNvSpPr>
            <p:nvPr/>
          </p:nvSpPr>
          <p:spPr bwMode="auto">
            <a:xfrm>
              <a:off x="357134" y="0"/>
              <a:ext cx="785842" cy="260352"/>
            </a:xfrm>
            <a:prstGeom prst="rect">
              <a:avLst/>
            </a:prstGeom>
            <a:solidFill>
              <a:srgbClr val="CC0000"/>
            </a:solidFill>
            <a:ln w="9525">
              <a:noFill/>
              <a:miter lim="800000"/>
              <a:headEnd/>
              <a:tailEnd/>
            </a:ln>
          </p:spPr>
          <p:txBody>
            <a:bodyPr wrap="none" anchor="ctr"/>
            <a:lstStyle/>
            <a:p>
              <a:endParaRPr lang="el-GR">
                <a:solidFill>
                  <a:prstClr val="black"/>
                </a:solidFill>
              </a:endParaRPr>
            </a:p>
          </p:txBody>
        </p:sp>
      </p:grpSp>
      <p:sp>
        <p:nvSpPr>
          <p:cNvPr id="8" name="AutoShape 13"/>
          <p:cNvSpPr>
            <a:spLocks noChangeAspect="1" noChangeArrowheads="1"/>
          </p:cNvSpPr>
          <p:nvPr/>
        </p:nvSpPr>
        <p:spPr bwMode="auto">
          <a:xfrm>
            <a:off x="6300788" y="6215063"/>
            <a:ext cx="3408362" cy="557212"/>
          </a:xfrm>
          <a:prstGeom prst="rect">
            <a:avLst/>
          </a:prstGeom>
          <a:noFill/>
          <a:ln w="9525">
            <a:noFill/>
            <a:miter lim="800000"/>
            <a:headEnd/>
            <a:tailEnd/>
          </a:ln>
        </p:spPr>
        <p:txBody>
          <a:bodyPr/>
          <a:lstStyle/>
          <a:p>
            <a:endParaRPr lang="el-GR">
              <a:solidFill>
                <a:prstClr val="black"/>
              </a:solidFill>
            </a:endParaRPr>
          </a:p>
        </p:txBody>
      </p:sp>
      <p:pic>
        <p:nvPicPr>
          <p:cNvPr id="10" name="Picture 2" descr="imelogo"/>
          <p:cNvPicPr>
            <a:picLocks noChangeAspect="1" noChangeArrowheads="1"/>
          </p:cNvPicPr>
          <p:nvPr userDrawn="1"/>
        </p:nvPicPr>
        <p:blipFill>
          <a:blip r:embed="rId2" cstate="print"/>
          <a:srcRect/>
          <a:stretch>
            <a:fillRect/>
          </a:stretch>
        </p:blipFill>
        <p:spPr bwMode="auto">
          <a:xfrm>
            <a:off x="107504" y="273844"/>
            <a:ext cx="1152128" cy="801688"/>
          </a:xfrm>
          <a:prstGeom prst="rect">
            <a:avLst/>
          </a:prstGeom>
          <a:noFill/>
          <a:ln w="9525">
            <a:noFill/>
            <a:miter lim="800000"/>
            <a:headEnd/>
            <a:tailEnd/>
          </a:ln>
        </p:spPr>
      </p:pic>
      <p:sp>
        <p:nvSpPr>
          <p:cNvPr id="53250" name="Rectangle 2"/>
          <p:cNvSpPr>
            <a:spLocks noGrp="1" noChangeArrowheads="1"/>
          </p:cNvSpPr>
          <p:nvPr>
            <p:ph type="ctrTitle"/>
          </p:nvPr>
        </p:nvSpPr>
        <p:spPr>
          <a:xfrm>
            <a:off x="914400" y="1524000"/>
            <a:ext cx="7623175" cy="1752600"/>
          </a:xfrm>
        </p:spPr>
        <p:txBody>
          <a:bodyPr/>
          <a:lstStyle>
            <a:lvl1pPr>
              <a:defRPr sz="5000"/>
            </a:lvl1pPr>
          </a:lstStyle>
          <a:p>
            <a:r>
              <a:rPr lang="el-GR" altLang="en-US"/>
              <a:t>Κάντε κλικ για επεξεργασία του τίτλου</a:t>
            </a:r>
          </a:p>
        </p:txBody>
      </p:sp>
      <p:sp>
        <p:nvSpPr>
          <p:cNvPr id="5325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l-GR" altLang="en-US"/>
              <a:t>Κάντε κλικ για να επεξεργαστείτε τον υπότιτλο του υποδείγματος</a:t>
            </a:r>
          </a:p>
        </p:txBody>
      </p:sp>
      <p:sp>
        <p:nvSpPr>
          <p:cNvPr id="11" name="Rectangle 4"/>
          <p:cNvSpPr>
            <a:spLocks noGrp="1" noChangeArrowheads="1"/>
          </p:cNvSpPr>
          <p:nvPr>
            <p:ph type="dt" sz="half" idx="10"/>
          </p:nvPr>
        </p:nvSpPr>
        <p:spPr/>
        <p:txBody>
          <a:bodyPr/>
          <a:lstStyle>
            <a:lvl1pPr>
              <a:defRPr/>
            </a:lvl1pPr>
          </a:lstStyle>
          <a:p>
            <a:pPr>
              <a:defRPr/>
            </a:pPr>
            <a:endParaRPr lang="el-GR" altLang="en-US">
              <a:solidFill>
                <a:prstClr val="black"/>
              </a:solidFill>
            </a:endParaRPr>
          </a:p>
        </p:txBody>
      </p:sp>
      <p:sp>
        <p:nvSpPr>
          <p:cNvPr id="12"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l-GR" altLang="en-US" dirty="0">
              <a:solidFill>
                <a:prstClr val="black"/>
              </a:solidFill>
            </a:endParaRPr>
          </a:p>
        </p:txBody>
      </p:sp>
      <p:sp>
        <p:nvSpPr>
          <p:cNvPr id="13" name="Rectangle 6"/>
          <p:cNvSpPr>
            <a:spLocks noGrp="1" noChangeArrowheads="1"/>
          </p:cNvSpPr>
          <p:nvPr>
            <p:ph type="sldNum" sz="quarter" idx="12"/>
          </p:nvPr>
        </p:nvSpPr>
        <p:spPr>
          <a:xfrm>
            <a:off x="6831013" y="6243638"/>
            <a:ext cx="2133600" cy="457200"/>
          </a:xfrm>
        </p:spPr>
        <p:txBody>
          <a:bodyPr/>
          <a:lstStyle>
            <a:lvl1pPr>
              <a:defRPr b="0">
                <a:effectLst>
                  <a:outerShdw blurRad="38100" dist="38100" dir="2700000" algn="tl">
                    <a:srgbClr val="000000">
                      <a:alpha val="43137"/>
                    </a:srgbClr>
                  </a:outerShdw>
                </a:effectLst>
                <a:latin typeface="Calibri" pitchFamily="34" charset="0"/>
              </a:defRPr>
            </a:lvl1pPr>
          </a:lstStyle>
          <a:p>
            <a:pPr>
              <a:defRPr/>
            </a:pPr>
            <a:fld id="{3123F266-158D-42EB-A49C-3AAC6C8E547E}" type="slidenum">
              <a:rPr lang="el-GR" altLang="en-US">
                <a:solidFill>
                  <a:prstClr val="black"/>
                </a:solidFill>
              </a:rPr>
              <a:pPr>
                <a:defRPr/>
              </a:pPr>
              <a:t>‹#›</a:t>
            </a:fld>
            <a:endParaRPr lang="el-GR" altLang="en-US" dirty="0">
              <a:solidFill>
                <a:prstClr val="black"/>
              </a:solidFill>
            </a:endParaRPr>
          </a:p>
        </p:txBody>
      </p:sp>
    </p:spTree>
    <p:extLst>
      <p:ext uri="{BB962C8B-B14F-4D97-AF65-F5344CB8AC3E}">
        <p14:creationId xmlns:p14="http://schemas.microsoft.com/office/powerpoint/2010/main" val="246875643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1_Διαφάνεια τίτλου">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2" cstate="print"/>
          <a:srcRect/>
          <a:stretch>
            <a:fillRect/>
          </a:stretch>
        </p:blipFill>
        <p:spPr bwMode="auto">
          <a:xfrm>
            <a:off x="6300788" y="6256338"/>
            <a:ext cx="3408362" cy="557212"/>
          </a:xfrm>
          <a:prstGeom prst="rect">
            <a:avLst/>
          </a:prstGeom>
          <a:noFill/>
          <a:ln w="9525">
            <a:noFill/>
            <a:miter lim="800000"/>
            <a:headEnd/>
            <a:tailEnd/>
          </a:ln>
        </p:spPr>
      </p:pic>
      <p:sp>
        <p:nvSpPr>
          <p:cNvPr id="53250" name="Rectangle 2"/>
          <p:cNvSpPr>
            <a:spLocks noGrp="1" noChangeArrowheads="1"/>
          </p:cNvSpPr>
          <p:nvPr>
            <p:ph type="ctrTitle"/>
          </p:nvPr>
        </p:nvSpPr>
        <p:spPr>
          <a:xfrm>
            <a:off x="914400" y="1524000"/>
            <a:ext cx="7623175" cy="1752600"/>
          </a:xfrm>
        </p:spPr>
        <p:txBody>
          <a:bodyPr/>
          <a:lstStyle>
            <a:lvl1pPr>
              <a:defRPr sz="5000"/>
            </a:lvl1pPr>
          </a:lstStyle>
          <a:p>
            <a:r>
              <a:rPr lang="el-GR" altLang="en-US"/>
              <a:t>Κάντε κλικ για επεξεργασία του τίτλου</a:t>
            </a:r>
          </a:p>
        </p:txBody>
      </p:sp>
      <p:sp>
        <p:nvSpPr>
          <p:cNvPr id="5325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l-GR" altLang="en-US"/>
              <a:t>Κάντε κλικ για να επεξεργαστείτε τον υπότιτλο του υποδείγματος</a:t>
            </a:r>
          </a:p>
        </p:txBody>
      </p:sp>
      <p:sp>
        <p:nvSpPr>
          <p:cNvPr id="5" name="Rectangle 4"/>
          <p:cNvSpPr>
            <a:spLocks noGrp="1" noChangeArrowheads="1"/>
          </p:cNvSpPr>
          <p:nvPr>
            <p:ph type="dt" sz="half" idx="10"/>
          </p:nvPr>
        </p:nvSpPr>
        <p:spPr/>
        <p:txBody>
          <a:bodyPr/>
          <a:lstStyle>
            <a:lvl1pPr>
              <a:defRPr/>
            </a:lvl1pPr>
          </a:lstStyle>
          <a:p>
            <a:pPr>
              <a:defRPr/>
            </a:pPr>
            <a:endParaRPr lang="el-GR" altLang="en-US">
              <a:solidFill>
                <a:prstClr val="black"/>
              </a:solidFill>
            </a:endParaRPr>
          </a:p>
        </p:txBody>
      </p:sp>
      <p:sp>
        <p:nvSpPr>
          <p:cNvPr id="6"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l-GR" altLang="en-US">
              <a:solidFill>
                <a:prstClr val="black"/>
              </a:solidFill>
            </a:endParaRPr>
          </a:p>
        </p:txBody>
      </p:sp>
      <p:sp>
        <p:nvSpPr>
          <p:cNvPr id="7" name="Rectangle 6"/>
          <p:cNvSpPr>
            <a:spLocks noGrp="1" noChangeArrowheads="1"/>
          </p:cNvSpPr>
          <p:nvPr>
            <p:ph type="sldNum" sz="quarter" idx="12"/>
          </p:nvPr>
        </p:nvSpPr>
        <p:spPr/>
        <p:txBody>
          <a:bodyPr/>
          <a:lstStyle>
            <a:lvl1pPr>
              <a:defRPr/>
            </a:lvl1pPr>
          </a:lstStyle>
          <a:p>
            <a:pPr>
              <a:defRPr/>
            </a:pPr>
            <a:fld id="{E461388D-20A1-4782-A941-9B73A94DDD5C}" type="slidenum">
              <a:rPr lang="el-GR" altLang="en-US">
                <a:solidFill>
                  <a:prstClr val="black"/>
                </a:solidFill>
              </a:rPr>
              <a:pPr>
                <a:defRPr/>
              </a:pPr>
              <a:t>‹#›</a:t>
            </a:fld>
            <a:endParaRPr lang="el-GR" altLang="en-US" dirty="0">
              <a:solidFill>
                <a:prstClr val="black"/>
              </a:solidFill>
            </a:endParaRPr>
          </a:p>
        </p:txBody>
      </p:sp>
    </p:spTree>
    <p:extLst>
      <p:ext uri="{BB962C8B-B14F-4D97-AF65-F5344CB8AC3E}">
        <p14:creationId xmlns:p14="http://schemas.microsoft.com/office/powerpoint/2010/main" val="2874267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Kλικ</a:t>
            </a:r>
            <a:r>
              <a:rPr lang="el-GR" dirty="0" smtClean="0"/>
              <a:t> για επεξεργασία του τίτλου</a:t>
            </a:r>
            <a:endParaRPr lang="el-GR" dirty="0"/>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0DD67D-9B8F-45B7-B4D6-F0C982220886}" type="slidenum">
              <a:rPr lang="el-GR" altLang="en-US">
                <a:solidFill>
                  <a:prstClr val="black"/>
                </a:solidFill>
              </a:rPr>
              <a:pPr>
                <a:defRPr/>
              </a:pPr>
              <a:t>‹#›</a:t>
            </a:fld>
            <a:endParaRPr lang="el-GR" altLang="en-US" dirty="0">
              <a:solidFill>
                <a:prstClr val="black"/>
              </a:solidFill>
            </a:endParaRPr>
          </a:p>
        </p:txBody>
      </p:sp>
    </p:spTree>
    <p:extLst>
      <p:ext uri="{BB962C8B-B14F-4D97-AF65-F5344CB8AC3E}">
        <p14:creationId xmlns:p14="http://schemas.microsoft.com/office/powerpoint/2010/main" val="1550067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9CBD60-259F-49A2-A61B-14328EAE06C9}" type="slidenum">
              <a:rPr lang="el-GR" altLang="en-US">
                <a:solidFill>
                  <a:prstClr val="black"/>
                </a:solidFill>
              </a:rPr>
              <a:pPr>
                <a:defRPr/>
              </a:pPr>
              <a:t>‹#›</a:t>
            </a:fld>
            <a:endParaRPr lang="el-GR" altLang="en-US" dirty="0">
              <a:solidFill>
                <a:prstClr val="black"/>
              </a:solidFill>
            </a:endParaRPr>
          </a:p>
        </p:txBody>
      </p:sp>
    </p:spTree>
    <p:extLst>
      <p:ext uri="{BB962C8B-B14F-4D97-AF65-F5344CB8AC3E}">
        <p14:creationId xmlns:p14="http://schemas.microsoft.com/office/powerpoint/2010/main" val="2212007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Kλικ</a:t>
            </a:r>
            <a:r>
              <a:rPr lang="el-GR" dirty="0" smtClean="0"/>
              <a:t> για επεξεργασία του τίτλου</a:t>
            </a:r>
            <a:endParaRPr lang="el-GR" dirty="0"/>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p:cNvSpPr>
            <a:spLocks noGrp="1" noChangeArrowheads="1"/>
          </p:cNvSpPr>
          <p:nvPr>
            <p:ph type="sldNum" sz="quarter" idx="12"/>
          </p:nvPr>
        </p:nvSpPr>
        <p:spPr>
          <a:ln/>
        </p:spPr>
        <p:txBody>
          <a:bodyPr/>
          <a:lstStyle>
            <a:lvl1pPr>
              <a:defRPr/>
            </a:lvl1pPr>
          </a:lstStyle>
          <a:p>
            <a:pPr>
              <a:defRPr/>
            </a:pPr>
            <a:fld id="{E90DD67D-9B8F-45B7-B4D6-F0C982220886}" type="slidenum">
              <a:rPr lang="el-GR" altLang="en-US"/>
              <a:pPr>
                <a:defRPr/>
              </a:pPr>
              <a:t>‹#›</a:t>
            </a:fld>
            <a:endParaRPr lang="el-GR"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1C2FBD2-65F3-4682-A79A-8FBC52DB60B7}" type="slidenum">
              <a:rPr lang="el-GR" altLang="en-US">
                <a:solidFill>
                  <a:prstClr val="black"/>
                </a:solidFill>
              </a:rPr>
              <a:pPr>
                <a:defRPr/>
              </a:pPr>
              <a:t>‹#›</a:t>
            </a:fld>
            <a:endParaRPr lang="el-GR" altLang="en-US" dirty="0">
              <a:solidFill>
                <a:prstClr val="black"/>
              </a:solidFill>
            </a:endParaRPr>
          </a:p>
        </p:txBody>
      </p:sp>
    </p:spTree>
    <p:extLst>
      <p:ext uri="{BB962C8B-B14F-4D97-AF65-F5344CB8AC3E}">
        <p14:creationId xmlns:p14="http://schemas.microsoft.com/office/powerpoint/2010/main" val="2783423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5FB468C-1A4E-4071-B46A-223183D26786}" type="slidenum">
              <a:rPr lang="el-GR" altLang="en-US">
                <a:solidFill>
                  <a:prstClr val="black"/>
                </a:solidFill>
              </a:rPr>
              <a:pPr>
                <a:defRPr/>
              </a:pPr>
              <a:t>‹#›</a:t>
            </a:fld>
            <a:endParaRPr lang="el-GR" altLang="en-US" dirty="0">
              <a:solidFill>
                <a:prstClr val="black"/>
              </a:solidFill>
            </a:endParaRPr>
          </a:p>
        </p:txBody>
      </p:sp>
    </p:spTree>
    <p:extLst>
      <p:ext uri="{BB962C8B-B14F-4D97-AF65-F5344CB8AC3E}">
        <p14:creationId xmlns:p14="http://schemas.microsoft.com/office/powerpoint/2010/main" val="2917900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53740A0-ED76-43D9-BCCF-0A3E74882E5C}" type="slidenum">
              <a:rPr lang="el-GR" altLang="en-US">
                <a:solidFill>
                  <a:prstClr val="black"/>
                </a:solidFill>
              </a:rPr>
              <a:pPr>
                <a:defRPr/>
              </a:pPr>
              <a:t>‹#›</a:t>
            </a:fld>
            <a:endParaRPr lang="el-GR" altLang="en-US" dirty="0">
              <a:solidFill>
                <a:prstClr val="black"/>
              </a:solidFill>
            </a:endParaRPr>
          </a:p>
        </p:txBody>
      </p:sp>
    </p:spTree>
    <p:extLst>
      <p:ext uri="{BB962C8B-B14F-4D97-AF65-F5344CB8AC3E}">
        <p14:creationId xmlns:p14="http://schemas.microsoft.com/office/powerpoint/2010/main" val="6271478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69C3C83-2791-4601-A0C3-A1769FA1425A}" type="slidenum">
              <a:rPr lang="el-GR" altLang="en-US">
                <a:solidFill>
                  <a:prstClr val="black"/>
                </a:solidFill>
              </a:rPr>
              <a:pPr>
                <a:defRPr/>
              </a:pPr>
              <a:t>‹#›</a:t>
            </a:fld>
            <a:endParaRPr lang="el-GR" altLang="en-US" dirty="0">
              <a:solidFill>
                <a:prstClr val="black"/>
              </a:solidFill>
            </a:endParaRPr>
          </a:p>
        </p:txBody>
      </p:sp>
    </p:spTree>
    <p:extLst>
      <p:ext uri="{BB962C8B-B14F-4D97-AF65-F5344CB8AC3E}">
        <p14:creationId xmlns:p14="http://schemas.microsoft.com/office/powerpoint/2010/main" val="22687367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DA32CC-CA22-4948-887C-32E657BD9495}" type="slidenum">
              <a:rPr lang="el-GR" altLang="en-US">
                <a:solidFill>
                  <a:prstClr val="black"/>
                </a:solidFill>
              </a:rPr>
              <a:pPr>
                <a:defRPr/>
              </a:pPr>
              <a:t>‹#›</a:t>
            </a:fld>
            <a:endParaRPr lang="el-GR" altLang="en-US" dirty="0">
              <a:solidFill>
                <a:prstClr val="black"/>
              </a:solidFill>
            </a:endParaRPr>
          </a:p>
        </p:txBody>
      </p:sp>
    </p:spTree>
    <p:extLst>
      <p:ext uri="{BB962C8B-B14F-4D97-AF65-F5344CB8AC3E}">
        <p14:creationId xmlns:p14="http://schemas.microsoft.com/office/powerpoint/2010/main" val="2645972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89C9E3-9FDB-46DF-B3F9-BFD922C4FDC8}" type="slidenum">
              <a:rPr lang="el-GR" altLang="en-US">
                <a:solidFill>
                  <a:prstClr val="black"/>
                </a:solidFill>
              </a:rPr>
              <a:pPr>
                <a:defRPr/>
              </a:pPr>
              <a:t>‹#›</a:t>
            </a:fld>
            <a:endParaRPr lang="el-GR" altLang="en-US" dirty="0">
              <a:solidFill>
                <a:prstClr val="black"/>
              </a:solidFill>
            </a:endParaRPr>
          </a:p>
        </p:txBody>
      </p:sp>
    </p:spTree>
    <p:extLst>
      <p:ext uri="{BB962C8B-B14F-4D97-AF65-F5344CB8AC3E}">
        <p14:creationId xmlns:p14="http://schemas.microsoft.com/office/powerpoint/2010/main" val="2459584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BEB639-028D-4F48-90AD-E5F7C248B045}" type="slidenum">
              <a:rPr lang="el-GR" altLang="en-US">
                <a:solidFill>
                  <a:prstClr val="black"/>
                </a:solidFill>
              </a:rPr>
              <a:pPr>
                <a:defRPr/>
              </a:pPr>
              <a:t>‹#›</a:t>
            </a:fld>
            <a:endParaRPr lang="el-GR" altLang="en-US" dirty="0">
              <a:solidFill>
                <a:prstClr val="black"/>
              </a:solidFill>
            </a:endParaRPr>
          </a:p>
        </p:txBody>
      </p:sp>
    </p:spTree>
    <p:extLst>
      <p:ext uri="{BB962C8B-B14F-4D97-AF65-F5344CB8AC3E}">
        <p14:creationId xmlns:p14="http://schemas.microsoft.com/office/powerpoint/2010/main" val="25480747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A089C3-B303-44AB-93D6-85B3A9770510}" type="slidenum">
              <a:rPr lang="el-GR" altLang="en-US">
                <a:solidFill>
                  <a:prstClr val="black"/>
                </a:solidFill>
              </a:rPr>
              <a:pPr>
                <a:defRPr/>
              </a:pPr>
              <a:t>‹#›</a:t>
            </a:fld>
            <a:endParaRPr lang="el-GR" altLang="en-US" dirty="0">
              <a:solidFill>
                <a:prstClr val="black"/>
              </a:solidFill>
            </a:endParaRPr>
          </a:p>
        </p:txBody>
      </p:sp>
    </p:spTree>
    <p:extLst>
      <p:ext uri="{BB962C8B-B14F-4D97-AF65-F5344CB8AC3E}">
        <p14:creationId xmlns:p14="http://schemas.microsoft.com/office/powerpoint/2010/main" val="44395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_Διαφάνεια τίτλου">
    <p:spTree>
      <p:nvGrpSpPr>
        <p:cNvPr id="1" name=""/>
        <p:cNvGrpSpPr/>
        <p:nvPr/>
      </p:nvGrpSpPr>
      <p:grpSpPr>
        <a:xfrm>
          <a:off x="0" y="0"/>
          <a:ext cx="0" cy="0"/>
          <a:chOff x="0" y="0"/>
          <a:chExt cx="0" cy="0"/>
        </a:xfrm>
      </p:grpSpPr>
      <p:pic>
        <p:nvPicPr>
          <p:cNvPr id="2" name="Picture 9"/>
          <p:cNvPicPr>
            <a:picLocks noChangeAspect="1" noChangeArrowheads="1"/>
          </p:cNvPicPr>
          <p:nvPr userDrawn="1"/>
        </p:nvPicPr>
        <p:blipFill>
          <a:blip r:embed="rId2" cstate="print"/>
          <a:srcRect/>
          <a:stretch>
            <a:fillRect/>
          </a:stretch>
        </p:blipFill>
        <p:spPr bwMode="auto">
          <a:xfrm>
            <a:off x="6300788" y="6300788"/>
            <a:ext cx="3408362" cy="557212"/>
          </a:xfrm>
          <a:prstGeom prst="rect">
            <a:avLst/>
          </a:prstGeom>
          <a:noFill/>
          <a:ln w="9525">
            <a:noFill/>
            <a:miter lim="800000"/>
            <a:headEnd/>
            <a:tailEnd/>
          </a:ln>
        </p:spPr>
      </p:pic>
      <p:sp>
        <p:nvSpPr>
          <p:cNvPr id="3" name="AutoShape 13"/>
          <p:cNvSpPr>
            <a:spLocks noChangeAspect="1" noChangeArrowheads="1"/>
          </p:cNvSpPr>
          <p:nvPr/>
        </p:nvSpPr>
        <p:spPr bwMode="auto">
          <a:xfrm>
            <a:off x="6300788" y="6215063"/>
            <a:ext cx="3408362" cy="557212"/>
          </a:xfrm>
          <a:prstGeom prst="rect">
            <a:avLst/>
          </a:prstGeom>
          <a:noFill/>
          <a:ln w="9525">
            <a:noFill/>
            <a:miter lim="800000"/>
            <a:headEnd/>
            <a:tailEnd/>
          </a:ln>
        </p:spPr>
        <p:txBody>
          <a:bodyPr/>
          <a:lstStyle/>
          <a:p>
            <a:endParaRPr lang="el-GR">
              <a:solidFill>
                <a:prstClr val="black"/>
              </a:solidFill>
            </a:endParaRPr>
          </a:p>
        </p:txBody>
      </p:sp>
      <p:grpSp>
        <p:nvGrpSpPr>
          <p:cNvPr id="4" name="Group 10"/>
          <p:cNvGrpSpPr>
            <a:grpSpLocks/>
          </p:cNvGrpSpPr>
          <p:nvPr userDrawn="1"/>
        </p:nvGrpSpPr>
        <p:grpSpPr bwMode="auto">
          <a:xfrm>
            <a:off x="374650" y="0"/>
            <a:ext cx="768350" cy="6858000"/>
            <a:chOff x="374626" y="0"/>
            <a:chExt cx="768350" cy="6858044"/>
          </a:xfrm>
        </p:grpSpPr>
        <p:sp>
          <p:nvSpPr>
            <p:cNvPr id="5" name="Rectangle 12"/>
            <p:cNvSpPr>
              <a:spLocks noChangeArrowheads="1"/>
            </p:cNvSpPr>
            <p:nvPr/>
          </p:nvSpPr>
          <p:spPr bwMode="auto">
            <a:xfrm>
              <a:off x="374626" y="1071570"/>
              <a:ext cx="768350" cy="5786474"/>
            </a:xfrm>
            <a:prstGeom prst="rect">
              <a:avLst/>
            </a:prstGeom>
            <a:solidFill>
              <a:srgbClr val="CC0000"/>
            </a:solidFill>
            <a:ln w="9525">
              <a:noFill/>
              <a:miter lim="800000"/>
              <a:headEnd/>
              <a:tailEnd/>
            </a:ln>
          </p:spPr>
          <p:txBody>
            <a:bodyPr wrap="none" anchor="ctr"/>
            <a:lstStyle/>
            <a:p>
              <a:endParaRPr lang="el-GR">
                <a:solidFill>
                  <a:srgbClr val="000000"/>
                </a:solidFill>
              </a:endParaRPr>
            </a:p>
          </p:txBody>
        </p:sp>
        <p:sp>
          <p:nvSpPr>
            <p:cNvPr id="6" name="Rectangle 12"/>
            <p:cNvSpPr>
              <a:spLocks noChangeArrowheads="1"/>
            </p:cNvSpPr>
            <p:nvPr/>
          </p:nvSpPr>
          <p:spPr bwMode="auto">
            <a:xfrm>
              <a:off x="374626" y="0"/>
              <a:ext cx="768350" cy="214314"/>
            </a:xfrm>
            <a:prstGeom prst="rect">
              <a:avLst/>
            </a:prstGeom>
            <a:solidFill>
              <a:srgbClr val="CC0000"/>
            </a:solidFill>
            <a:ln w="9525">
              <a:noFill/>
              <a:miter lim="800000"/>
              <a:headEnd/>
              <a:tailEnd/>
            </a:ln>
          </p:spPr>
          <p:txBody>
            <a:bodyPr wrap="none" anchor="ctr"/>
            <a:lstStyle/>
            <a:p>
              <a:endParaRPr lang="el-GR">
                <a:solidFill>
                  <a:srgbClr val="000000"/>
                </a:solidFill>
              </a:endParaRPr>
            </a:p>
          </p:txBody>
        </p:sp>
      </p:grpSp>
      <p:pic>
        <p:nvPicPr>
          <p:cNvPr id="7" name="Picture 13" descr="http://www.ggea.gr/nea/images_news_13/image_300306.jpg"/>
          <p:cNvPicPr>
            <a:picLocks noChangeAspect="1" noChangeArrowheads="1"/>
          </p:cNvPicPr>
          <p:nvPr userDrawn="1"/>
        </p:nvPicPr>
        <p:blipFill>
          <a:blip r:embed="rId3" cstate="print"/>
          <a:srcRect r="10178"/>
          <a:stretch>
            <a:fillRect/>
          </a:stretch>
        </p:blipFill>
        <p:spPr bwMode="auto">
          <a:xfrm>
            <a:off x="357188" y="285750"/>
            <a:ext cx="785812" cy="690563"/>
          </a:xfrm>
          <a:prstGeom prst="rect">
            <a:avLst/>
          </a:prstGeom>
          <a:noFill/>
          <a:ln w="9525">
            <a:noFill/>
            <a:miter lim="800000"/>
            <a:headEnd/>
            <a:tailEnd/>
          </a:ln>
        </p:spPr>
      </p:pic>
      <p:sp>
        <p:nvSpPr>
          <p:cNvPr id="8" name="Rectangle 6"/>
          <p:cNvSpPr>
            <a:spLocks noGrp="1" noChangeArrowheads="1"/>
          </p:cNvSpPr>
          <p:nvPr>
            <p:ph type="sldNum" sz="quarter" idx="10"/>
          </p:nvPr>
        </p:nvSpPr>
        <p:spPr/>
        <p:txBody>
          <a:bodyPr/>
          <a:lstStyle>
            <a:lvl1pPr>
              <a:defRPr/>
            </a:lvl1pPr>
          </a:lstStyle>
          <a:p>
            <a:pPr>
              <a:defRPr/>
            </a:pPr>
            <a:fld id="{72697C78-A3F8-47BF-9A80-7E65F957343C}" type="slidenum">
              <a:rPr lang="el-GR" altLang="en-US">
                <a:solidFill>
                  <a:prstClr val="black"/>
                </a:solidFill>
              </a:rPr>
              <a:pPr>
                <a:defRPr/>
              </a:pPr>
              <a:t>‹#›</a:t>
            </a:fld>
            <a:endParaRPr lang="el-GR" altLang="en-US" dirty="0">
              <a:solidFill>
                <a:prstClr val="black"/>
              </a:solidFill>
            </a:endParaRPr>
          </a:p>
        </p:txBody>
      </p:sp>
    </p:spTree>
    <p:extLst>
      <p:ext uri="{BB962C8B-B14F-4D97-AF65-F5344CB8AC3E}">
        <p14:creationId xmlns:p14="http://schemas.microsoft.com/office/powerpoint/2010/main" val="22246001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3_Διαφάνεια τίτλου">
    <p:spTree>
      <p:nvGrpSpPr>
        <p:cNvPr id="1" name=""/>
        <p:cNvGrpSpPr/>
        <p:nvPr/>
      </p:nvGrpSpPr>
      <p:grpSpPr>
        <a:xfrm>
          <a:off x="0" y="0"/>
          <a:ext cx="0" cy="0"/>
          <a:chOff x="0" y="0"/>
          <a:chExt cx="0" cy="0"/>
        </a:xfrm>
      </p:grpSpPr>
      <p:sp>
        <p:nvSpPr>
          <p:cNvPr id="2" name="Rectangle 12"/>
          <p:cNvSpPr>
            <a:spLocks noChangeArrowheads="1"/>
          </p:cNvSpPr>
          <p:nvPr/>
        </p:nvSpPr>
        <p:spPr bwMode="auto">
          <a:xfrm>
            <a:off x="357188" y="1214438"/>
            <a:ext cx="714375" cy="5572125"/>
          </a:xfrm>
          <a:prstGeom prst="rect">
            <a:avLst/>
          </a:prstGeom>
          <a:solidFill>
            <a:srgbClr val="CC0000"/>
          </a:solidFill>
          <a:ln w="9525">
            <a:noFill/>
            <a:miter lim="800000"/>
            <a:headEnd/>
            <a:tailEnd/>
          </a:ln>
        </p:spPr>
        <p:txBody>
          <a:bodyPr wrap="none" anchor="ctr"/>
          <a:lstStyle/>
          <a:p>
            <a:endParaRPr lang="el-GR">
              <a:solidFill>
                <a:prstClr val="black"/>
              </a:solidFill>
            </a:endParaRPr>
          </a:p>
        </p:txBody>
      </p:sp>
      <p:sp>
        <p:nvSpPr>
          <p:cNvPr id="3" name="Rectangle 12"/>
          <p:cNvSpPr>
            <a:spLocks noChangeArrowheads="1"/>
          </p:cNvSpPr>
          <p:nvPr userDrawn="1"/>
        </p:nvSpPr>
        <p:spPr bwMode="auto">
          <a:xfrm>
            <a:off x="374650" y="0"/>
            <a:ext cx="714375" cy="428625"/>
          </a:xfrm>
          <a:prstGeom prst="rect">
            <a:avLst/>
          </a:prstGeom>
          <a:solidFill>
            <a:srgbClr val="CC0000"/>
          </a:solidFill>
          <a:ln w="9525">
            <a:noFill/>
            <a:miter lim="800000"/>
            <a:headEnd/>
            <a:tailEnd/>
          </a:ln>
        </p:spPr>
        <p:txBody>
          <a:bodyPr wrap="none" anchor="ctr"/>
          <a:lstStyle/>
          <a:p>
            <a:endParaRPr lang="el-GR">
              <a:solidFill>
                <a:prstClr val="black"/>
              </a:solidFill>
            </a:endParaRPr>
          </a:p>
        </p:txBody>
      </p:sp>
      <p:pic>
        <p:nvPicPr>
          <p:cNvPr id="4" name="Picture 9"/>
          <p:cNvPicPr>
            <a:picLocks noChangeAspect="1" noChangeArrowheads="1"/>
          </p:cNvPicPr>
          <p:nvPr userDrawn="1"/>
        </p:nvPicPr>
        <p:blipFill>
          <a:blip r:embed="rId2" cstate="print"/>
          <a:srcRect/>
          <a:stretch>
            <a:fillRect/>
          </a:stretch>
        </p:blipFill>
        <p:spPr bwMode="auto">
          <a:xfrm>
            <a:off x="6300788" y="6300788"/>
            <a:ext cx="3408362" cy="557212"/>
          </a:xfrm>
          <a:prstGeom prst="rect">
            <a:avLst/>
          </a:prstGeom>
          <a:noFill/>
          <a:ln w="9525">
            <a:noFill/>
            <a:miter lim="800000"/>
            <a:headEnd/>
            <a:tailEnd/>
          </a:ln>
        </p:spPr>
      </p:pic>
      <p:sp>
        <p:nvSpPr>
          <p:cNvPr id="5" name="AutoShape 13"/>
          <p:cNvSpPr>
            <a:spLocks noChangeAspect="1" noChangeArrowheads="1"/>
          </p:cNvSpPr>
          <p:nvPr/>
        </p:nvSpPr>
        <p:spPr bwMode="auto">
          <a:xfrm>
            <a:off x="6300788" y="6215063"/>
            <a:ext cx="3408362" cy="557212"/>
          </a:xfrm>
          <a:prstGeom prst="rect">
            <a:avLst/>
          </a:prstGeom>
          <a:noFill/>
          <a:ln w="9525">
            <a:noFill/>
            <a:miter lim="800000"/>
            <a:headEnd/>
            <a:tailEnd/>
          </a:ln>
        </p:spPr>
        <p:txBody>
          <a:bodyPr/>
          <a:lstStyle/>
          <a:p>
            <a:endParaRPr lang="el-GR">
              <a:solidFill>
                <a:prstClr val="black"/>
              </a:solidFill>
            </a:endParaRPr>
          </a:p>
        </p:txBody>
      </p:sp>
      <p:sp>
        <p:nvSpPr>
          <p:cNvPr id="6" name="Line 21"/>
          <p:cNvSpPr>
            <a:spLocks noChangeShapeType="1"/>
          </p:cNvSpPr>
          <p:nvPr userDrawn="1"/>
        </p:nvSpPr>
        <p:spPr bwMode="auto">
          <a:xfrm>
            <a:off x="1393825" y="6308725"/>
            <a:ext cx="6994525" cy="0"/>
          </a:xfrm>
          <a:prstGeom prst="line">
            <a:avLst/>
          </a:prstGeom>
          <a:noFill/>
          <a:ln w="25400">
            <a:solidFill>
              <a:srgbClr val="C00000"/>
            </a:solidFill>
            <a:round/>
            <a:headEnd/>
            <a:tailEnd/>
          </a:ln>
        </p:spPr>
        <p:txBody>
          <a:bodyPr/>
          <a:lstStyle/>
          <a:p>
            <a:endParaRPr lang="el-GR">
              <a:solidFill>
                <a:prstClr val="black"/>
              </a:solidFill>
            </a:endParaRPr>
          </a:p>
        </p:txBody>
      </p:sp>
      <p:pic>
        <p:nvPicPr>
          <p:cNvPr id="7" name="14 - Εικόνα" descr="salamina.jpg"/>
          <p:cNvPicPr>
            <a:picLocks noChangeAspect="1"/>
          </p:cNvPicPr>
          <p:nvPr userDrawn="1"/>
        </p:nvPicPr>
        <p:blipFill>
          <a:blip r:embed="rId3" cstate="print"/>
          <a:srcRect/>
          <a:stretch>
            <a:fillRect/>
          </a:stretch>
        </p:blipFill>
        <p:spPr bwMode="auto">
          <a:xfrm>
            <a:off x="285750" y="428625"/>
            <a:ext cx="879475" cy="714375"/>
          </a:xfrm>
          <a:prstGeom prst="rect">
            <a:avLst/>
          </a:prstGeom>
          <a:noFill/>
          <a:ln w="9525">
            <a:noFill/>
            <a:miter lim="800000"/>
            <a:headEnd/>
            <a:tailEnd/>
          </a:ln>
        </p:spPr>
      </p:pic>
      <p:sp>
        <p:nvSpPr>
          <p:cNvPr id="8" name="Rectangle 6"/>
          <p:cNvSpPr>
            <a:spLocks noGrp="1" noChangeArrowheads="1"/>
          </p:cNvSpPr>
          <p:nvPr>
            <p:ph type="sldNum" sz="quarter" idx="10"/>
          </p:nvPr>
        </p:nvSpPr>
        <p:spPr/>
        <p:txBody>
          <a:bodyPr/>
          <a:lstStyle>
            <a:lvl1pPr>
              <a:defRPr/>
            </a:lvl1pPr>
          </a:lstStyle>
          <a:p>
            <a:pPr>
              <a:defRPr/>
            </a:pPr>
            <a:fld id="{D89FDA15-5536-4D6D-80A0-38F891CC0324}" type="slidenum">
              <a:rPr lang="el-GR" altLang="en-US">
                <a:solidFill>
                  <a:prstClr val="black"/>
                </a:solidFill>
              </a:rPr>
              <a:pPr>
                <a:defRPr/>
              </a:pPr>
              <a:t>‹#›</a:t>
            </a:fld>
            <a:endParaRPr lang="el-GR" altLang="en-US" dirty="0">
              <a:solidFill>
                <a:prstClr val="black"/>
              </a:solidFill>
            </a:endParaRPr>
          </a:p>
        </p:txBody>
      </p:sp>
    </p:spTree>
    <p:extLst>
      <p:ext uri="{BB962C8B-B14F-4D97-AF65-F5344CB8AC3E}">
        <p14:creationId xmlns:p14="http://schemas.microsoft.com/office/powerpoint/2010/main" val="3928679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p:cNvSpPr>
            <a:spLocks noGrp="1" noChangeArrowheads="1"/>
          </p:cNvSpPr>
          <p:nvPr>
            <p:ph type="sldNum" sz="quarter" idx="12"/>
          </p:nvPr>
        </p:nvSpPr>
        <p:spPr>
          <a:ln/>
        </p:spPr>
        <p:txBody>
          <a:bodyPr/>
          <a:lstStyle>
            <a:lvl1pPr>
              <a:defRPr/>
            </a:lvl1pPr>
          </a:lstStyle>
          <a:p>
            <a:pPr>
              <a:defRPr/>
            </a:pPr>
            <a:fld id="{BC9CBD60-259F-49A2-A61B-14328EAE06C9}" type="slidenum">
              <a:rPr lang="el-GR" altLang="en-US"/>
              <a:pPr>
                <a:defRPr/>
              </a:pPr>
              <a:t>‹#›</a:t>
            </a:fld>
            <a:endParaRPr lang="el-GR"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6"/>
          <p:cNvSpPr>
            <a:spLocks noGrp="1" noChangeArrowheads="1"/>
          </p:cNvSpPr>
          <p:nvPr>
            <p:ph type="sldNum" sz="quarter" idx="12"/>
          </p:nvPr>
        </p:nvSpPr>
        <p:spPr>
          <a:ln/>
        </p:spPr>
        <p:txBody>
          <a:bodyPr/>
          <a:lstStyle>
            <a:lvl1pPr>
              <a:defRPr/>
            </a:lvl1pPr>
          </a:lstStyle>
          <a:p>
            <a:pPr>
              <a:defRPr/>
            </a:pPr>
            <a:fld id="{51C2FBD2-65F3-4682-A79A-8FBC52DB60B7}" type="slidenum">
              <a:rPr lang="el-GR" altLang="en-US"/>
              <a:pPr>
                <a:defRPr/>
              </a:pPr>
              <a:t>‹#›</a:t>
            </a:fld>
            <a:endParaRPr lang="el-GR"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9" name="Rectangle 6"/>
          <p:cNvSpPr>
            <a:spLocks noGrp="1" noChangeArrowheads="1"/>
          </p:cNvSpPr>
          <p:nvPr>
            <p:ph type="sldNum" sz="quarter" idx="12"/>
          </p:nvPr>
        </p:nvSpPr>
        <p:spPr>
          <a:ln/>
        </p:spPr>
        <p:txBody>
          <a:bodyPr/>
          <a:lstStyle>
            <a:lvl1pPr>
              <a:defRPr/>
            </a:lvl1pPr>
          </a:lstStyle>
          <a:p>
            <a:pPr>
              <a:defRPr/>
            </a:pPr>
            <a:fld id="{C5FB468C-1A4E-4071-B46A-223183D26786}" type="slidenum">
              <a:rPr lang="el-GR" altLang="en-US"/>
              <a:pPr>
                <a:defRPr/>
              </a:pPr>
              <a:t>‹#›</a:t>
            </a:fld>
            <a:endParaRPr lang="el-GR"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5" name="Rectangle 6"/>
          <p:cNvSpPr>
            <a:spLocks noGrp="1" noChangeArrowheads="1"/>
          </p:cNvSpPr>
          <p:nvPr>
            <p:ph type="sldNum" sz="quarter" idx="12"/>
          </p:nvPr>
        </p:nvSpPr>
        <p:spPr>
          <a:ln/>
        </p:spPr>
        <p:txBody>
          <a:bodyPr/>
          <a:lstStyle>
            <a:lvl1pPr>
              <a:defRPr/>
            </a:lvl1pPr>
          </a:lstStyle>
          <a:p>
            <a:pPr>
              <a:defRPr/>
            </a:pPr>
            <a:fld id="{D53740A0-ED76-43D9-BCCF-0A3E74882E5C}" type="slidenum">
              <a:rPr lang="el-GR" altLang="en-US"/>
              <a:pPr>
                <a:defRPr/>
              </a:pPr>
              <a:t>‹#›</a:t>
            </a:fld>
            <a:endParaRPr lang="el-GR"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4" name="Rectangle 6"/>
          <p:cNvSpPr>
            <a:spLocks noGrp="1" noChangeArrowheads="1"/>
          </p:cNvSpPr>
          <p:nvPr>
            <p:ph type="sldNum" sz="quarter" idx="12"/>
          </p:nvPr>
        </p:nvSpPr>
        <p:spPr>
          <a:ln/>
        </p:spPr>
        <p:txBody>
          <a:bodyPr/>
          <a:lstStyle>
            <a:lvl1pPr>
              <a:defRPr/>
            </a:lvl1pPr>
          </a:lstStyle>
          <a:p>
            <a:pPr>
              <a:defRPr/>
            </a:pPr>
            <a:fld id="{469C3C83-2791-4601-A0C3-A1769FA1425A}" type="slidenum">
              <a:rPr lang="el-GR" altLang="en-US"/>
              <a:pPr>
                <a:defRPr/>
              </a:pPr>
              <a:t>‹#›</a:t>
            </a:fld>
            <a:endParaRPr lang="el-GR"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6"/>
          <p:cNvSpPr>
            <a:spLocks noGrp="1" noChangeArrowheads="1"/>
          </p:cNvSpPr>
          <p:nvPr>
            <p:ph type="sldNum" sz="quarter" idx="12"/>
          </p:nvPr>
        </p:nvSpPr>
        <p:spPr>
          <a:ln/>
        </p:spPr>
        <p:txBody>
          <a:bodyPr/>
          <a:lstStyle>
            <a:lvl1pPr>
              <a:defRPr/>
            </a:lvl1pPr>
          </a:lstStyle>
          <a:p>
            <a:pPr>
              <a:defRPr/>
            </a:pPr>
            <a:fld id="{CBDA32CC-CA22-4948-887C-32E657BD9495}" type="slidenum">
              <a:rPr lang="el-GR" altLang="en-US"/>
              <a:pPr>
                <a:defRPr/>
              </a:pPr>
              <a:t>‹#›</a:t>
            </a:fld>
            <a:endParaRPr lang="el-G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w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2.wmf"/><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smtClean="0"/>
              <a:t>Κάντε κλικ για να επεξεργαστείτε τα στυλ κειμένου του υποδείγματος</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
        <p:nvSpPr>
          <p:cNvPr id="5222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endParaRPr lang="el-GR" alt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endParaRPr lang="el-GR" altLang="en-US"/>
          </a:p>
        </p:txBody>
      </p:sp>
      <p:sp>
        <p:nvSpPr>
          <p:cNvPr id="5223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774FF040-D3F0-47AA-8E39-88B6B492C352}" type="slidenum">
              <a:rPr lang="el-GR" altLang="en-US"/>
              <a:pPr>
                <a:defRPr/>
              </a:pPr>
              <a:t>‹#›</a:t>
            </a:fld>
            <a:endParaRPr lang="el-GR" altLang="en-US" dirty="0"/>
          </a:p>
        </p:txBody>
      </p:sp>
      <p:sp>
        <p:nvSpPr>
          <p:cNvPr id="1032" name="Line 10"/>
          <p:cNvSpPr>
            <a:spLocks noChangeShapeType="1"/>
          </p:cNvSpPr>
          <p:nvPr/>
        </p:nvSpPr>
        <p:spPr bwMode="auto">
          <a:xfrm>
            <a:off x="468313" y="6308725"/>
            <a:ext cx="8229600" cy="0"/>
          </a:xfrm>
          <a:prstGeom prst="line">
            <a:avLst/>
          </a:prstGeom>
          <a:noFill/>
          <a:ln w="25400">
            <a:solidFill>
              <a:srgbClr val="CC0000"/>
            </a:solidFill>
            <a:round/>
            <a:headEnd/>
            <a:tailEnd/>
          </a:ln>
        </p:spPr>
        <p:txBody>
          <a:bodyPr/>
          <a:lstStyle/>
          <a:p>
            <a:endParaRPr lang="el-GR"/>
          </a:p>
        </p:txBody>
      </p:sp>
      <p:sp>
        <p:nvSpPr>
          <p:cNvPr id="1033" name="Line 11"/>
          <p:cNvSpPr>
            <a:spLocks noChangeShapeType="1"/>
          </p:cNvSpPr>
          <p:nvPr/>
        </p:nvSpPr>
        <p:spPr bwMode="auto">
          <a:xfrm>
            <a:off x="5219700" y="836613"/>
            <a:ext cx="3394075" cy="0"/>
          </a:xfrm>
          <a:prstGeom prst="line">
            <a:avLst/>
          </a:prstGeom>
          <a:noFill/>
          <a:ln w="25400">
            <a:solidFill>
              <a:srgbClr val="CC0000"/>
            </a:solidFill>
            <a:round/>
            <a:headEnd/>
            <a:tailEnd/>
          </a:ln>
        </p:spPr>
        <p:txBody>
          <a:bodyPr/>
          <a:lstStyle/>
          <a:p>
            <a:endParaRPr lang="el-GR"/>
          </a:p>
        </p:txBody>
      </p:sp>
    </p:spTree>
  </p:cSld>
  <p:clrMap bg1="lt1" tx1="dk1" bg2="lt2" tx2="dk2" accent1="accent1" accent2="accent2" accent3="accent3" accent4="accent4" accent5="accent5" accent6="accent6" hlink="hlink" folHlink="folHlink"/>
  <p:sldLayoutIdLst>
    <p:sldLayoutId id="2147487262" r:id="rId1"/>
    <p:sldLayoutId id="2147487263" r:id="rId2"/>
    <p:sldLayoutId id="2147487245" r:id="rId3"/>
    <p:sldLayoutId id="2147487246" r:id="rId4"/>
    <p:sldLayoutId id="2147487247" r:id="rId5"/>
    <p:sldLayoutId id="2147487248" r:id="rId6"/>
    <p:sldLayoutId id="2147487249" r:id="rId7"/>
    <p:sldLayoutId id="2147487250" r:id="rId8"/>
    <p:sldLayoutId id="2147487251" r:id="rId9"/>
    <p:sldLayoutId id="2147487252" r:id="rId10"/>
    <p:sldLayoutId id="2147487253" r:id="rId11"/>
    <p:sldLayoutId id="2147487254" r:id="rId12"/>
    <p:sldLayoutId id="2147487264" r:id="rId13"/>
    <p:sldLayoutId id="2147487265"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1"/>
          </a:solidFill>
          <a:latin typeface="+mj-lt"/>
          <a:ea typeface="+mj-ea"/>
          <a:cs typeface="+mj-cs"/>
        </a:defRPr>
      </a:lvl1pPr>
      <a:lvl2pPr algn="l" rtl="0" eaLnBrk="0" fontAlgn="base" hangingPunct="0">
        <a:spcBef>
          <a:spcPct val="0"/>
        </a:spcBef>
        <a:spcAft>
          <a:spcPct val="0"/>
        </a:spcAft>
        <a:defRPr sz="4200">
          <a:solidFill>
            <a:schemeClr val="tx1"/>
          </a:solidFill>
          <a:latin typeface="Book Antiqua" pitchFamily="18" charset="0"/>
        </a:defRPr>
      </a:lvl2pPr>
      <a:lvl3pPr algn="l" rtl="0" eaLnBrk="0" fontAlgn="base" hangingPunct="0">
        <a:spcBef>
          <a:spcPct val="0"/>
        </a:spcBef>
        <a:spcAft>
          <a:spcPct val="0"/>
        </a:spcAft>
        <a:defRPr sz="4200">
          <a:solidFill>
            <a:schemeClr val="tx1"/>
          </a:solidFill>
          <a:latin typeface="Book Antiqua" pitchFamily="18" charset="0"/>
        </a:defRPr>
      </a:lvl3pPr>
      <a:lvl4pPr algn="l" rtl="0" eaLnBrk="0" fontAlgn="base" hangingPunct="0">
        <a:spcBef>
          <a:spcPct val="0"/>
        </a:spcBef>
        <a:spcAft>
          <a:spcPct val="0"/>
        </a:spcAft>
        <a:defRPr sz="4200">
          <a:solidFill>
            <a:schemeClr val="tx1"/>
          </a:solidFill>
          <a:latin typeface="Book Antiqua" pitchFamily="18" charset="0"/>
        </a:defRPr>
      </a:lvl4pPr>
      <a:lvl5pPr algn="l" rtl="0" eaLnBrk="0" fontAlgn="base" hangingPunct="0">
        <a:spcBef>
          <a:spcPct val="0"/>
        </a:spcBef>
        <a:spcAft>
          <a:spcPct val="0"/>
        </a:spcAft>
        <a:defRPr sz="4200">
          <a:solidFill>
            <a:schemeClr val="tx1"/>
          </a:solidFill>
          <a:latin typeface="Book Antiqua" pitchFamily="18" charset="0"/>
        </a:defRPr>
      </a:lvl5pPr>
      <a:lvl6pPr marL="457200" algn="l" rtl="0" fontAlgn="base">
        <a:spcBef>
          <a:spcPct val="0"/>
        </a:spcBef>
        <a:spcAft>
          <a:spcPct val="0"/>
        </a:spcAft>
        <a:defRPr sz="4200">
          <a:solidFill>
            <a:schemeClr val="tx1"/>
          </a:solidFill>
          <a:latin typeface="Book Antiqua" pitchFamily="18" charset="0"/>
        </a:defRPr>
      </a:lvl6pPr>
      <a:lvl7pPr marL="914400" algn="l" rtl="0" fontAlgn="base">
        <a:spcBef>
          <a:spcPct val="0"/>
        </a:spcBef>
        <a:spcAft>
          <a:spcPct val="0"/>
        </a:spcAft>
        <a:defRPr sz="4200">
          <a:solidFill>
            <a:schemeClr val="tx1"/>
          </a:solidFill>
          <a:latin typeface="Book Antiqua" pitchFamily="18" charset="0"/>
        </a:defRPr>
      </a:lvl7pPr>
      <a:lvl8pPr marL="1371600" algn="l" rtl="0" fontAlgn="base">
        <a:spcBef>
          <a:spcPct val="0"/>
        </a:spcBef>
        <a:spcAft>
          <a:spcPct val="0"/>
        </a:spcAft>
        <a:defRPr sz="4200">
          <a:solidFill>
            <a:schemeClr val="tx1"/>
          </a:solidFill>
          <a:latin typeface="Book Antiqua" pitchFamily="18" charset="0"/>
        </a:defRPr>
      </a:lvl8pPr>
      <a:lvl9pPr marL="1828800" algn="l" rtl="0" fontAlgn="base">
        <a:spcBef>
          <a:spcPct val="0"/>
        </a:spcBef>
        <a:spcAft>
          <a:spcPct val="0"/>
        </a:spcAft>
        <a:defRPr sz="4200">
          <a:solidFill>
            <a:schemeClr val="tx1"/>
          </a:solidFill>
          <a:latin typeface="Book Antiqua"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υλεμένο ορθογώνιο"/>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12 - Θέση τίτλου"/>
          <p:cNvSpPr>
            <a:spLocks noGrp="1"/>
          </p:cNvSpPr>
          <p:nvPr>
            <p:ph type="title"/>
          </p:nvPr>
        </p:nvSpPr>
        <p:spPr>
          <a:xfrm>
            <a:off x="503238" y="4986338"/>
            <a:ext cx="8183562" cy="1050925"/>
          </a:xfrm>
          <a:prstGeom prst="rect">
            <a:avLst/>
          </a:prstGeom>
        </p:spPr>
        <p:txBody>
          <a:bodyPr vert="horz" anchor="b">
            <a:normAutofit/>
          </a:bodyPr>
          <a:lstStyle>
            <a:extLst/>
          </a:lstStyle>
          <a:p>
            <a:r>
              <a:rPr lang="el-GR" smtClean="0"/>
              <a:t>Kλικ για επεξεργασία του τίτλου</a:t>
            </a:r>
            <a:endParaRPr lang="en-US"/>
          </a:p>
        </p:txBody>
      </p:sp>
      <p:sp>
        <p:nvSpPr>
          <p:cNvPr id="2055" name="3 - Θέση κειμένου"/>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25" name="24 - Θέση ημερομηνίας"/>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l-GR" altLang="en-US"/>
          </a:p>
        </p:txBody>
      </p:sp>
      <p:sp>
        <p:nvSpPr>
          <p:cNvPr id="18" name="17 - Θέση υποσέλιδου"/>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l-GR" altLang="en-US"/>
          </a:p>
        </p:txBody>
      </p:sp>
      <p:sp>
        <p:nvSpPr>
          <p:cNvPr id="5" name="4 - Θέση αριθμού διαφάνειας"/>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1EAD1A6F-BA5A-4D94-A4BF-32D66CA7FB78}" type="slidenum">
              <a:rPr lang="el-GR" altLang="en-US"/>
              <a:pPr>
                <a:defRPr/>
              </a:pPr>
              <a:t>‹#›</a:t>
            </a:fld>
            <a:endParaRPr lang="el-GR" altLang="en-US" dirty="0"/>
          </a:p>
        </p:txBody>
      </p:sp>
      <p:pic>
        <p:nvPicPr>
          <p:cNvPr id="2059" name="Picture 9"/>
          <p:cNvPicPr>
            <a:picLocks noChangeAspect="1" noChangeArrowheads="1"/>
          </p:cNvPicPr>
          <p:nvPr/>
        </p:nvPicPr>
        <p:blipFill>
          <a:blip r:embed="rId13" cstate="print"/>
          <a:srcRect/>
          <a:stretch>
            <a:fillRect/>
          </a:stretch>
        </p:blipFill>
        <p:spPr bwMode="auto">
          <a:xfrm>
            <a:off x="6588125" y="6256338"/>
            <a:ext cx="3408363" cy="557212"/>
          </a:xfrm>
          <a:prstGeom prst="rect">
            <a:avLst/>
          </a:prstGeom>
          <a:noFill/>
          <a:ln w="9525">
            <a:noFill/>
            <a:miter lim="800000"/>
            <a:headEnd/>
            <a:tailEnd/>
          </a:ln>
        </p:spPr>
      </p:pic>
      <p:sp>
        <p:nvSpPr>
          <p:cNvPr id="2060" name="Line 10"/>
          <p:cNvSpPr>
            <a:spLocks noChangeShapeType="1"/>
          </p:cNvSpPr>
          <p:nvPr/>
        </p:nvSpPr>
        <p:spPr bwMode="auto">
          <a:xfrm>
            <a:off x="468313" y="6308725"/>
            <a:ext cx="8229600" cy="0"/>
          </a:xfrm>
          <a:prstGeom prst="line">
            <a:avLst/>
          </a:prstGeom>
          <a:noFill/>
          <a:ln w="25400">
            <a:solidFill>
              <a:srgbClr val="CC0000"/>
            </a:solidFill>
            <a:round/>
            <a:headEnd/>
            <a:tailEnd/>
          </a:ln>
        </p:spPr>
        <p:txBody>
          <a:bodyPr/>
          <a:lstStyle/>
          <a:p>
            <a:endParaRPr lang="el-GR"/>
          </a:p>
        </p:txBody>
      </p:sp>
      <p:sp>
        <p:nvSpPr>
          <p:cNvPr id="2061" name="Line 11"/>
          <p:cNvSpPr>
            <a:spLocks noChangeShapeType="1"/>
          </p:cNvSpPr>
          <p:nvPr/>
        </p:nvSpPr>
        <p:spPr bwMode="auto">
          <a:xfrm>
            <a:off x="5219700" y="836613"/>
            <a:ext cx="3394075" cy="0"/>
          </a:xfrm>
          <a:prstGeom prst="line">
            <a:avLst/>
          </a:prstGeom>
          <a:noFill/>
          <a:ln w="25400">
            <a:solidFill>
              <a:srgbClr val="CC0000"/>
            </a:solidFill>
            <a:round/>
            <a:headEnd/>
            <a:tailEnd/>
          </a:ln>
        </p:spPr>
        <p:txBody>
          <a:bodyPr/>
          <a:lstStyle/>
          <a:p>
            <a:endParaRPr lang="el-GR"/>
          </a:p>
        </p:txBody>
      </p:sp>
    </p:spTree>
  </p:cSld>
  <p:clrMap bg1="lt1" tx1="dk1" bg2="lt2" tx2="dk2" accent1="accent1" accent2="accent2" accent3="accent3" accent4="accent4" accent5="accent5" accent6="accent6" hlink="hlink" folHlink="folHlink"/>
  <p:sldLayoutIdLst>
    <p:sldLayoutId id="2147487266" r:id="rId1"/>
    <p:sldLayoutId id="2147487255" r:id="rId2"/>
    <p:sldLayoutId id="2147487267" r:id="rId3"/>
    <p:sldLayoutId id="2147487256" r:id="rId4"/>
    <p:sldLayoutId id="2147487257" r:id="rId5"/>
    <p:sldLayoutId id="2147487258" r:id="rId6"/>
    <p:sldLayoutId id="2147487268" r:id="rId7"/>
    <p:sldLayoutId id="2147487259" r:id="rId8"/>
    <p:sldLayoutId id="2147487269" r:id="rId9"/>
    <p:sldLayoutId id="2147487260" r:id="rId10"/>
    <p:sldLayoutId id="2147487261" r:id="rId11"/>
  </p:sldLayoutIdLst>
  <p:hf hdr="0" ftr="0" dt="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smtClean="0"/>
              <a:t>Κάντε κλικ για να επεξεργαστείτε τα στυλ κειμένου του υποδείγματος</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
        <p:nvSpPr>
          <p:cNvPr id="5222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endParaRPr lang="el-GR" altLang="en-US">
              <a:solidFill>
                <a:prstClr val="black"/>
              </a:solidFill>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endParaRPr lang="el-GR" altLang="en-US">
              <a:solidFill>
                <a:prstClr val="black"/>
              </a:solidFill>
            </a:endParaRPr>
          </a:p>
        </p:txBody>
      </p:sp>
      <p:sp>
        <p:nvSpPr>
          <p:cNvPr id="5223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774FF040-D3F0-47AA-8E39-88B6B492C352}" type="slidenum">
              <a:rPr lang="el-GR" altLang="en-US">
                <a:solidFill>
                  <a:prstClr val="black"/>
                </a:solidFill>
              </a:rPr>
              <a:pPr>
                <a:defRPr/>
              </a:pPr>
              <a:t>‹#›</a:t>
            </a:fld>
            <a:endParaRPr lang="el-GR" altLang="en-US" dirty="0">
              <a:solidFill>
                <a:prstClr val="black"/>
              </a:solidFill>
            </a:endParaRPr>
          </a:p>
        </p:txBody>
      </p:sp>
      <p:pic>
        <p:nvPicPr>
          <p:cNvPr id="1031" name="Picture 9"/>
          <p:cNvPicPr>
            <a:picLocks noChangeAspect="1" noChangeArrowheads="1"/>
          </p:cNvPicPr>
          <p:nvPr/>
        </p:nvPicPr>
        <p:blipFill>
          <a:blip r:embed="rId16" cstate="print"/>
          <a:srcRect/>
          <a:stretch>
            <a:fillRect/>
          </a:stretch>
        </p:blipFill>
        <p:spPr bwMode="auto">
          <a:xfrm>
            <a:off x="6588125" y="6256338"/>
            <a:ext cx="3408363" cy="557212"/>
          </a:xfrm>
          <a:prstGeom prst="rect">
            <a:avLst/>
          </a:prstGeom>
          <a:noFill/>
          <a:ln w="9525">
            <a:noFill/>
            <a:miter lim="800000"/>
            <a:headEnd/>
            <a:tailEnd/>
          </a:ln>
        </p:spPr>
      </p:pic>
      <p:sp>
        <p:nvSpPr>
          <p:cNvPr id="1032" name="Line 10"/>
          <p:cNvSpPr>
            <a:spLocks noChangeShapeType="1"/>
          </p:cNvSpPr>
          <p:nvPr/>
        </p:nvSpPr>
        <p:spPr bwMode="auto">
          <a:xfrm>
            <a:off x="468313" y="6308725"/>
            <a:ext cx="8229600" cy="0"/>
          </a:xfrm>
          <a:prstGeom prst="line">
            <a:avLst/>
          </a:prstGeom>
          <a:noFill/>
          <a:ln w="25400">
            <a:solidFill>
              <a:srgbClr val="CC0000"/>
            </a:solidFill>
            <a:round/>
            <a:headEnd/>
            <a:tailEnd/>
          </a:ln>
        </p:spPr>
        <p:txBody>
          <a:bodyPr/>
          <a:lstStyle/>
          <a:p>
            <a:endParaRPr lang="el-GR">
              <a:solidFill>
                <a:prstClr val="black"/>
              </a:solidFill>
            </a:endParaRPr>
          </a:p>
        </p:txBody>
      </p:sp>
      <p:sp>
        <p:nvSpPr>
          <p:cNvPr id="1033" name="Line 11"/>
          <p:cNvSpPr>
            <a:spLocks noChangeShapeType="1"/>
          </p:cNvSpPr>
          <p:nvPr/>
        </p:nvSpPr>
        <p:spPr bwMode="auto">
          <a:xfrm>
            <a:off x="5219700" y="836613"/>
            <a:ext cx="3394075" cy="0"/>
          </a:xfrm>
          <a:prstGeom prst="line">
            <a:avLst/>
          </a:prstGeom>
          <a:noFill/>
          <a:ln w="25400">
            <a:solidFill>
              <a:srgbClr val="CC0000"/>
            </a:solidFill>
            <a:round/>
            <a:headEnd/>
            <a:tailEnd/>
          </a:ln>
        </p:spPr>
        <p:txBody>
          <a:bodyPr/>
          <a:lstStyle/>
          <a:p>
            <a:endParaRPr lang="el-GR">
              <a:solidFill>
                <a:prstClr val="black"/>
              </a:solidFill>
            </a:endParaRPr>
          </a:p>
        </p:txBody>
      </p:sp>
    </p:spTree>
    <p:extLst>
      <p:ext uri="{BB962C8B-B14F-4D97-AF65-F5344CB8AC3E}">
        <p14:creationId xmlns:p14="http://schemas.microsoft.com/office/powerpoint/2010/main" val="2313032930"/>
      </p:ext>
    </p:extLst>
  </p:cSld>
  <p:clrMap bg1="lt1" tx1="dk1" bg2="lt2" tx2="dk2" accent1="accent1" accent2="accent2" accent3="accent3" accent4="accent4" accent5="accent5" accent6="accent6" hlink="hlink" folHlink="folHlink"/>
  <p:sldLayoutIdLst>
    <p:sldLayoutId id="2147487271" r:id="rId1"/>
    <p:sldLayoutId id="2147487272" r:id="rId2"/>
    <p:sldLayoutId id="2147487273" r:id="rId3"/>
    <p:sldLayoutId id="2147487274" r:id="rId4"/>
    <p:sldLayoutId id="2147487275" r:id="rId5"/>
    <p:sldLayoutId id="2147487276" r:id="rId6"/>
    <p:sldLayoutId id="2147487277" r:id="rId7"/>
    <p:sldLayoutId id="2147487278" r:id="rId8"/>
    <p:sldLayoutId id="2147487279" r:id="rId9"/>
    <p:sldLayoutId id="2147487280" r:id="rId10"/>
    <p:sldLayoutId id="2147487281" r:id="rId11"/>
    <p:sldLayoutId id="2147487282" r:id="rId12"/>
    <p:sldLayoutId id="2147487283" r:id="rId13"/>
    <p:sldLayoutId id="2147487284"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1"/>
          </a:solidFill>
          <a:latin typeface="+mj-lt"/>
          <a:ea typeface="+mj-ea"/>
          <a:cs typeface="+mj-cs"/>
        </a:defRPr>
      </a:lvl1pPr>
      <a:lvl2pPr algn="l" rtl="0" eaLnBrk="0" fontAlgn="base" hangingPunct="0">
        <a:spcBef>
          <a:spcPct val="0"/>
        </a:spcBef>
        <a:spcAft>
          <a:spcPct val="0"/>
        </a:spcAft>
        <a:defRPr sz="4200">
          <a:solidFill>
            <a:schemeClr val="tx1"/>
          </a:solidFill>
          <a:latin typeface="Book Antiqua" pitchFamily="18" charset="0"/>
        </a:defRPr>
      </a:lvl2pPr>
      <a:lvl3pPr algn="l" rtl="0" eaLnBrk="0" fontAlgn="base" hangingPunct="0">
        <a:spcBef>
          <a:spcPct val="0"/>
        </a:spcBef>
        <a:spcAft>
          <a:spcPct val="0"/>
        </a:spcAft>
        <a:defRPr sz="4200">
          <a:solidFill>
            <a:schemeClr val="tx1"/>
          </a:solidFill>
          <a:latin typeface="Book Antiqua" pitchFamily="18" charset="0"/>
        </a:defRPr>
      </a:lvl3pPr>
      <a:lvl4pPr algn="l" rtl="0" eaLnBrk="0" fontAlgn="base" hangingPunct="0">
        <a:spcBef>
          <a:spcPct val="0"/>
        </a:spcBef>
        <a:spcAft>
          <a:spcPct val="0"/>
        </a:spcAft>
        <a:defRPr sz="4200">
          <a:solidFill>
            <a:schemeClr val="tx1"/>
          </a:solidFill>
          <a:latin typeface="Book Antiqua" pitchFamily="18" charset="0"/>
        </a:defRPr>
      </a:lvl4pPr>
      <a:lvl5pPr algn="l" rtl="0" eaLnBrk="0" fontAlgn="base" hangingPunct="0">
        <a:spcBef>
          <a:spcPct val="0"/>
        </a:spcBef>
        <a:spcAft>
          <a:spcPct val="0"/>
        </a:spcAft>
        <a:defRPr sz="4200">
          <a:solidFill>
            <a:schemeClr val="tx1"/>
          </a:solidFill>
          <a:latin typeface="Book Antiqua" pitchFamily="18" charset="0"/>
        </a:defRPr>
      </a:lvl5pPr>
      <a:lvl6pPr marL="457200" algn="l" rtl="0" fontAlgn="base">
        <a:spcBef>
          <a:spcPct val="0"/>
        </a:spcBef>
        <a:spcAft>
          <a:spcPct val="0"/>
        </a:spcAft>
        <a:defRPr sz="4200">
          <a:solidFill>
            <a:schemeClr val="tx1"/>
          </a:solidFill>
          <a:latin typeface="Book Antiqua" pitchFamily="18" charset="0"/>
        </a:defRPr>
      </a:lvl6pPr>
      <a:lvl7pPr marL="914400" algn="l" rtl="0" fontAlgn="base">
        <a:spcBef>
          <a:spcPct val="0"/>
        </a:spcBef>
        <a:spcAft>
          <a:spcPct val="0"/>
        </a:spcAft>
        <a:defRPr sz="4200">
          <a:solidFill>
            <a:schemeClr val="tx1"/>
          </a:solidFill>
          <a:latin typeface="Book Antiqua" pitchFamily="18" charset="0"/>
        </a:defRPr>
      </a:lvl7pPr>
      <a:lvl8pPr marL="1371600" algn="l" rtl="0" fontAlgn="base">
        <a:spcBef>
          <a:spcPct val="0"/>
        </a:spcBef>
        <a:spcAft>
          <a:spcPct val="0"/>
        </a:spcAft>
        <a:defRPr sz="4200">
          <a:solidFill>
            <a:schemeClr val="tx1"/>
          </a:solidFill>
          <a:latin typeface="Book Antiqua" pitchFamily="18" charset="0"/>
        </a:defRPr>
      </a:lvl8pPr>
      <a:lvl9pPr marL="1828800" algn="l" rtl="0" fontAlgn="base">
        <a:spcBef>
          <a:spcPct val="0"/>
        </a:spcBef>
        <a:spcAft>
          <a:spcPct val="0"/>
        </a:spcAft>
        <a:defRPr sz="4200">
          <a:solidFill>
            <a:schemeClr val="tx1"/>
          </a:solidFill>
          <a:latin typeface="Book Antiqua"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1.emf"/><Relationship Id="rId5" Type="http://schemas.openxmlformats.org/officeDocument/2006/relationships/oleObject" Target="../embeddings/Microsoft_Excel_97-2003_Worksheet3.xls"/><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2.e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3.emf"/><Relationship Id="rId4"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5.emf"/><Relationship Id="rId5" Type="http://schemas.openxmlformats.org/officeDocument/2006/relationships/oleObject" Target="../embeddings/Microsoft_Excel_97-2003_Worksheet4.xls"/><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image" Target="../media/image16.emf"/><Relationship Id="rId5" Type="http://schemas.openxmlformats.org/officeDocument/2006/relationships/oleObject" Target="../embeddings/Microsoft_Excel_97-2003_Worksheet5.xls"/><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7.emf"/><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8.e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notesSlide" Target="../notesSlides/notesSlide21.xml"/><Relationship Id="rId7"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image" Target="../media/image19.emf"/><Relationship Id="rId5" Type="http://schemas.openxmlformats.org/officeDocument/2006/relationships/oleObject" Target="../embeddings/Microsoft_Excel_97-2003_Worksheet6.xls"/><Relationship Id="rId4"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notesSlide" Target="../notesSlides/notesSlide22.xml"/><Relationship Id="rId7"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21.emf"/><Relationship Id="rId5" Type="http://schemas.openxmlformats.org/officeDocument/2006/relationships/oleObject" Target="../embeddings/Microsoft_Excel_97-2003_Worksheet7.xls"/><Relationship Id="rId4" Type="http://schemas.openxmlformats.org/officeDocument/2006/relationships/oleObject" Target="../embeddings/oleObject14.bin"/></Relationships>
</file>

<file path=ppt/slides/_rels/slide23.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notesSlide" Target="../notesSlides/notesSlide23.xml"/><Relationship Id="rId7"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image" Target="../media/image23.emf"/><Relationship Id="rId5" Type="http://schemas.openxmlformats.org/officeDocument/2006/relationships/oleObject" Target="../embeddings/Microsoft_Excel_97-2003_Worksheet8.xls"/><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24.xml"/><Relationship Id="rId7"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25.emf"/><Relationship Id="rId5" Type="http://schemas.openxmlformats.org/officeDocument/2006/relationships/oleObject" Target="../embeddings/Microsoft_Excel_97-2003_Worksheet9.xls"/><Relationship Id="rId4" Type="http://schemas.openxmlformats.org/officeDocument/2006/relationships/oleObject" Target="../embeddings/oleObject18.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27.emf"/><Relationship Id="rId5" Type="http://schemas.openxmlformats.org/officeDocument/2006/relationships/oleObject" Target="../embeddings/Microsoft_Excel_97-2003_Worksheet10.xls"/><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vmlDrawing" Target="../drawings/vmlDrawing17.vml"/><Relationship Id="rId5" Type="http://schemas.openxmlformats.org/officeDocument/2006/relationships/image" Target="../media/image28.emf"/><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notesSlide" Target="../notesSlides/notesSlide28.xml"/><Relationship Id="rId7"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29.emf"/><Relationship Id="rId5" Type="http://schemas.openxmlformats.org/officeDocument/2006/relationships/oleObject" Target="../embeddings/Microsoft_Excel_97-2003_Worksheet11.xls"/><Relationship Id="rId4"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Microsoft_Excel_97-2003_Worksheet13.xls"/><Relationship Id="rId3" Type="http://schemas.openxmlformats.org/officeDocument/2006/relationships/notesSlide" Target="../notesSlides/notesSlide29.xml"/><Relationship Id="rId7" Type="http://schemas.openxmlformats.org/officeDocument/2006/relationships/oleObject" Target="../embeddings/oleObject25.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31.emf"/><Relationship Id="rId5" Type="http://schemas.openxmlformats.org/officeDocument/2006/relationships/oleObject" Target="../embeddings/Microsoft_Excel_97-2003_Worksheet12.xls"/><Relationship Id="rId4" Type="http://schemas.openxmlformats.org/officeDocument/2006/relationships/oleObject" Target="../embeddings/oleObject24.bin"/><Relationship Id="rId9" Type="http://schemas.openxmlformats.org/officeDocument/2006/relationships/image" Target="../media/image3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33.emf"/><Relationship Id="rId5" Type="http://schemas.openxmlformats.org/officeDocument/2006/relationships/oleObject" Target="../embeddings/Microsoft_Excel_97-2003_Worksheet14.xls"/><Relationship Id="rId4" Type="http://schemas.openxmlformats.org/officeDocument/2006/relationships/oleObject" Target="../embeddings/oleObject26.bin"/></Relationships>
</file>

<file path=ppt/slides/_rels/slide31.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notesSlide" Target="../notesSlides/notesSlide31.xml"/><Relationship Id="rId7"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34.emf"/><Relationship Id="rId5" Type="http://schemas.openxmlformats.org/officeDocument/2006/relationships/oleObject" Target="../embeddings/Microsoft_Excel_97-2003_Worksheet15.xls"/><Relationship Id="rId4" Type="http://schemas.openxmlformats.org/officeDocument/2006/relationships/oleObject" Target="../embeddings/oleObject27.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36.emf"/><Relationship Id="rId5" Type="http://schemas.openxmlformats.org/officeDocument/2006/relationships/oleObject" Target="../embeddings/Microsoft_Excel_97-2003_Worksheet16.xls"/><Relationship Id="rId4" Type="http://schemas.openxmlformats.org/officeDocument/2006/relationships/oleObject" Target="../embeddings/oleObject29.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xml"/><Relationship Id="rId1" Type="http://schemas.openxmlformats.org/officeDocument/2006/relationships/vmlDrawing" Target="../drawings/vmlDrawing23.vml"/><Relationship Id="rId5" Type="http://schemas.openxmlformats.org/officeDocument/2006/relationships/image" Target="../media/image37.emf"/><Relationship Id="rId4" Type="http://schemas.openxmlformats.org/officeDocument/2006/relationships/oleObject" Target="../embeddings/oleObject30.bin"/></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38.emf"/><Relationship Id="rId5" Type="http://schemas.openxmlformats.org/officeDocument/2006/relationships/oleObject" Target="../embeddings/Microsoft_Excel_97-2003_Worksheet17.xls"/><Relationship Id="rId4" Type="http://schemas.openxmlformats.org/officeDocument/2006/relationships/oleObject" Target="../embeddings/oleObject31.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vmlDrawing" Target="../drawings/vmlDrawing25.vml"/><Relationship Id="rId5" Type="http://schemas.openxmlformats.org/officeDocument/2006/relationships/image" Target="../media/image39.emf"/><Relationship Id="rId4" Type="http://schemas.openxmlformats.org/officeDocument/2006/relationships/oleObject" Target="../embeddings/oleObject3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xml"/><Relationship Id="rId1" Type="http://schemas.openxmlformats.org/officeDocument/2006/relationships/vmlDrawing" Target="../drawings/vmlDrawing26.vml"/><Relationship Id="rId6" Type="http://schemas.openxmlformats.org/officeDocument/2006/relationships/image" Target="../media/image40.emf"/><Relationship Id="rId5" Type="http://schemas.openxmlformats.org/officeDocument/2006/relationships/oleObject" Target="../embeddings/Microsoft_Excel_97-2003_Worksheet18.xls"/><Relationship Id="rId4" Type="http://schemas.openxmlformats.org/officeDocument/2006/relationships/oleObject" Target="../embeddings/oleObject33.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image" Target="../media/image41.emf"/><Relationship Id="rId5" Type="http://schemas.openxmlformats.org/officeDocument/2006/relationships/oleObject" Target="../embeddings/Microsoft_Excel_97-2003_Worksheet19.xls"/><Relationship Id="rId4" Type="http://schemas.openxmlformats.org/officeDocument/2006/relationships/oleObject" Target="../embeddings/oleObject34.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43.emf"/><Relationship Id="rId3" Type="http://schemas.openxmlformats.org/officeDocument/2006/relationships/notesSlide" Target="../notesSlides/notesSlide40.xml"/><Relationship Id="rId7" Type="http://schemas.openxmlformats.org/officeDocument/2006/relationships/oleObject" Target="../embeddings/Microsoft_Excel_97-2003_Worksheet20.xls"/><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oleObject" Target="../embeddings/oleObject36.bin"/><Relationship Id="rId5" Type="http://schemas.openxmlformats.org/officeDocument/2006/relationships/image" Target="../media/image42.emf"/><Relationship Id="rId4" Type="http://schemas.openxmlformats.org/officeDocument/2006/relationships/oleObject" Target="../embeddings/oleObject35.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vmlDrawing" Target="../drawings/vmlDrawing29.vml"/><Relationship Id="rId5" Type="http://schemas.openxmlformats.org/officeDocument/2006/relationships/image" Target="../media/image44.emf"/><Relationship Id="rId4" Type="http://schemas.openxmlformats.org/officeDocument/2006/relationships/oleObject" Target="../embeddings/oleObject37.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6.xml"/><Relationship Id="rId1" Type="http://schemas.openxmlformats.org/officeDocument/2006/relationships/vmlDrawing" Target="../drawings/vmlDrawing30.vml"/><Relationship Id="rId6" Type="http://schemas.openxmlformats.org/officeDocument/2006/relationships/image" Target="../media/image45.emf"/><Relationship Id="rId5" Type="http://schemas.openxmlformats.org/officeDocument/2006/relationships/oleObject" Target="../embeddings/Microsoft_Excel_97-2003_Worksheet21.xls"/><Relationship Id="rId4" Type="http://schemas.openxmlformats.org/officeDocument/2006/relationships/oleObject" Target="../embeddings/oleObject38.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6.xml"/><Relationship Id="rId1" Type="http://schemas.openxmlformats.org/officeDocument/2006/relationships/vmlDrawing" Target="../drawings/vmlDrawing31.vml"/><Relationship Id="rId5" Type="http://schemas.openxmlformats.org/officeDocument/2006/relationships/image" Target="../media/image46.emf"/><Relationship Id="rId4" Type="http://schemas.openxmlformats.org/officeDocument/2006/relationships/oleObject" Target="../embeddings/oleObject39.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image" Target="../media/image47.emf"/><Relationship Id="rId5" Type="http://schemas.openxmlformats.org/officeDocument/2006/relationships/oleObject" Target="../embeddings/Microsoft_Excel_97-2003_Worksheet22.xls"/><Relationship Id="rId4" Type="http://schemas.openxmlformats.org/officeDocument/2006/relationships/oleObject" Target="../embeddings/oleObject40.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vmlDrawing" Target="../drawings/vmlDrawing33.vml"/><Relationship Id="rId6" Type="http://schemas.openxmlformats.org/officeDocument/2006/relationships/image" Target="../media/image48.emf"/><Relationship Id="rId5" Type="http://schemas.openxmlformats.org/officeDocument/2006/relationships/oleObject" Target="../embeddings/Microsoft_Excel_97-2003_Worksheet23.xls"/><Relationship Id="rId4" Type="http://schemas.openxmlformats.org/officeDocument/2006/relationships/oleObject" Target="../embeddings/oleObject41.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vmlDrawing" Target="../drawings/vmlDrawing34.vml"/><Relationship Id="rId6" Type="http://schemas.openxmlformats.org/officeDocument/2006/relationships/image" Target="../media/image49.emf"/><Relationship Id="rId5" Type="http://schemas.openxmlformats.org/officeDocument/2006/relationships/oleObject" Target="../embeddings/Microsoft_Excel_97-2003_Worksheet24.xls"/><Relationship Id="rId4" Type="http://schemas.openxmlformats.org/officeDocument/2006/relationships/oleObject" Target="../embeddings/oleObject42.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vmlDrawing" Target="../drawings/vmlDrawing35.vml"/><Relationship Id="rId6" Type="http://schemas.openxmlformats.org/officeDocument/2006/relationships/image" Target="../media/image50.emf"/><Relationship Id="rId5" Type="http://schemas.openxmlformats.org/officeDocument/2006/relationships/oleObject" Target="../embeddings/Microsoft_Excel_97-2003_Worksheet25.xls"/><Relationship Id="rId4" Type="http://schemas.openxmlformats.org/officeDocument/2006/relationships/oleObject" Target="../embeddings/oleObject43.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vmlDrawing" Target="../drawings/vmlDrawing36.vml"/><Relationship Id="rId6" Type="http://schemas.openxmlformats.org/officeDocument/2006/relationships/image" Target="../media/image51.emf"/><Relationship Id="rId5" Type="http://schemas.openxmlformats.org/officeDocument/2006/relationships/oleObject" Target="../embeddings/Microsoft_Excel_97-2003_Worksheet26.xls"/><Relationship Id="rId4" Type="http://schemas.openxmlformats.org/officeDocument/2006/relationships/oleObject" Target="../embeddings/oleObject44.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Microsoft_Excel_97-2003_Worksheet28.xls"/><Relationship Id="rId3" Type="http://schemas.openxmlformats.org/officeDocument/2006/relationships/notesSlide" Target="../notesSlides/notesSlide51.xml"/><Relationship Id="rId7"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37.vml"/><Relationship Id="rId6" Type="http://schemas.openxmlformats.org/officeDocument/2006/relationships/image" Target="../media/image52.emf"/><Relationship Id="rId5" Type="http://schemas.openxmlformats.org/officeDocument/2006/relationships/oleObject" Target="../embeddings/Microsoft_Excel_97-2003_Worksheet27.xls"/><Relationship Id="rId4" Type="http://schemas.openxmlformats.org/officeDocument/2006/relationships/oleObject" Target="../embeddings/oleObject45.bin"/><Relationship Id="rId9" Type="http://schemas.openxmlformats.org/officeDocument/2006/relationships/image" Target="../media/image53.emf"/></Relationships>
</file>

<file path=ppt/slides/_rels/slide52.xml.rels><?xml version="1.0" encoding="UTF-8" standalone="yes"?>
<Relationships xmlns="http://schemas.openxmlformats.org/package/2006/relationships"><Relationship Id="rId8" Type="http://schemas.openxmlformats.org/officeDocument/2006/relationships/oleObject" Target="../embeddings/Microsoft_Excel_97-2003_Worksheet30.xls"/><Relationship Id="rId3" Type="http://schemas.openxmlformats.org/officeDocument/2006/relationships/notesSlide" Target="../notesSlides/notesSlide52.xml"/><Relationship Id="rId7"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38.vml"/><Relationship Id="rId6" Type="http://schemas.openxmlformats.org/officeDocument/2006/relationships/image" Target="../media/image54.emf"/><Relationship Id="rId5" Type="http://schemas.openxmlformats.org/officeDocument/2006/relationships/oleObject" Target="../embeddings/Microsoft_Excel_97-2003_Worksheet29.xls"/><Relationship Id="rId4" Type="http://schemas.openxmlformats.org/officeDocument/2006/relationships/oleObject" Target="../embeddings/oleObject47.bin"/><Relationship Id="rId9" Type="http://schemas.openxmlformats.org/officeDocument/2006/relationships/image" Target="../media/image55.emf"/></Relationships>
</file>

<file path=ppt/slides/_rels/slide53.xml.rels><?xml version="1.0" encoding="UTF-8" standalone="yes"?>
<Relationships xmlns="http://schemas.openxmlformats.org/package/2006/relationships"><Relationship Id="rId8" Type="http://schemas.openxmlformats.org/officeDocument/2006/relationships/oleObject" Target="../embeddings/Microsoft_Excel_97-2003_Worksheet32.xls"/><Relationship Id="rId3" Type="http://schemas.openxmlformats.org/officeDocument/2006/relationships/notesSlide" Target="../notesSlides/notesSlide53.xml"/><Relationship Id="rId7"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39.vml"/><Relationship Id="rId6" Type="http://schemas.openxmlformats.org/officeDocument/2006/relationships/image" Target="../media/image56.emf"/><Relationship Id="rId5" Type="http://schemas.openxmlformats.org/officeDocument/2006/relationships/oleObject" Target="../embeddings/Microsoft_Excel_97-2003_Worksheet31.xls"/><Relationship Id="rId4" Type="http://schemas.openxmlformats.org/officeDocument/2006/relationships/oleObject" Target="../embeddings/oleObject49.bin"/><Relationship Id="rId9" Type="http://schemas.openxmlformats.org/officeDocument/2006/relationships/image" Target="../media/image57.emf"/></Relationships>
</file>

<file path=ppt/slides/_rels/slide54.xml.rels><?xml version="1.0" encoding="UTF-8" standalone="yes"?>
<Relationships xmlns="http://schemas.openxmlformats.org/package/2006/relationships"><Relationship Id="rId8" Type="http://schemas.openxmlformats.org/officeDocument/2006/relationships/oleObject" Target="../embeddings/Microsoft_Excel_97-2003_Worksheet34.xls"/><Relationship Id="rId3" Type="http://schemas.openxmlformats.org/officeDocument/2006/relationships/notesSlide" Target="../notesSlides/notesSlide54.xml"/><Relationship Id="rId7"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40.vml"/><Relationship Id="rId6" Type="http://schemas.openxmlformats.org/officeDocument/2006/relationships/image" Target="../media/image58.emf"/><Relationship Id="rId5" Type="http://schemas.openxmlformats.org/officeDocument/2006/relationships/oleObject" Target="../embeddings/Microsoft_Excel_97-2003_Worksheet33.xls"/><Relationship Id="rId4" Type="http://schemas.openxmlformats.org/officeDocument/2006/relationships/oleObject" Target="../embeddings/oleObject51.bin"/><Relationship Id="rId9" Type="http://schemas.openxmlformats.org/officeDocument/2006/relationships/image" Target="../media/image59.e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6.xml"/><Relationship Id="rId1" Type="http://schemas.openxmlformats.org/officeDocument/2006/relationships/vmlDrawing" Target="../drawings/vmlDrawing41.vml"/><Relationship Id="rId6" Type="http://schemas.openxmlformats.org/officeDocument/2006/relationships/image" Target="../media/image60.emf"/><Relationship Id="rId5" Type="http://schemas.openxmlformats.org/officeDocument/2006/relationships/oleObject" Target="../embeddings/Microsoft_Excel_97-2003_Worksheet35.xls"/><Relationship Id="rId4" Type="http://schemas.openxmlformats.org/officeDocument/2006/relationships/oleObject" Target="../embeddings/oleObject53.bin"/></Relationships>
</file>

<file path=ppt/slides/_rels/slide56.xml.rels><?xml version="1.0" encoding="UTF-8" standalone="yes"?>
<Relationships xmlns="http://schemas.openxmlformats.org/package/2006/relationships"><Relationship Id="rId8" Type="http://schemas.openxmlformats.org/officeDocument/2006/relationships/oleObject" Target="../embeddings/Microsoft_Excel_97-2003_Worksheet37.xls"/><Relationship Id="rId3" Type="http://schemas.openxmlformats.org/officeDocument/2006/relationships/notesSlide" Target="../notesSlides/notesSlide56.xml"/><Relationship Id="rId7" Type="http://schemas.openxmlformats.org/officeDocument/2006/relationships/oleObject" Target="../embeddings/oleObject55.bin"/><Relationship Id="rId2" Type="http://schemas.openxmlformats.org/officeDocument/2006/relationships/slideLayout" Target="../slideLayouts/slideLayout1.xml"/><Relationship Id="rId1" Type="http://schemas.openxmlformats.org/officeDocument/2006/relationships/vmlDrawing" Target="../drawings/vmlDrawing42.vml"/><Relationship Id="rId6" Type="http://schemas.openxmlformats.org/officeDocument/2006/relationships/image" Target="../media/image61.emf"/><Relationship Id="rId5" Type="http://schemas.openxmlformats.org/officeDocument/2006/relationships/oleObject" Target="../embeddings/Microsoft_Excel_97-2003_Worksheet36.xls"/><Relationship Id="rId4" Type="http://schemas.openxmlformats.org/officeDocument/2006/relationships/oleObject" Target="../embeddings/oleObject54.bin"/><Relationship Id="rId9" Type="http://schemas.openxmlformats.org/officeDocument/2006/relationships/image" Target="../media/image62.emf"/></Relationships>
</file>

<file path=ppt/slides/_rels/slide57.xml.rels><?xml version="1.0" encoding="UTF-8" standalone="yes"?>
<Relationships xmlns="http://schemas.openxmlformats.org/package/2006/relationships"><Relationship Id="rId8" Type="http://schemas.openxmlformats.org/officeDocument/2006/relationships/oleObject" Target="../embeddings/Microsoft_Excel_97-2003_Worksheet39.xls"/><Relationship Id="rId3" Type="http://schemas.openxmlformats.org/officeDocument/2006/relationships/notesSlide" Target="../notesSlides/notesSlide57.xml"/><Relationship Id="rId7" Type="http://schemas.openxmlformats.org/officeDocument/2006/relationships/oleObject" Target="../embeddings/oleObject57.bin"/><Relationship Id="rId2" Type="http://schemas.openxmlformats.org/officeDocument/2006/relationships/slideLayout" Target="../slideLayouts/slideLayout1.xml"/><Relationship Id="rId1" Type="http://schemas.openxmlformats.org/officeDocument/2006/relationships/vmlDrawing" Target="../drawings/vmlDrawing43.vml"/><Relationship Id="rId6" Type="http://schemas.openxmlformats.org/officeDocument/2006/relationships/image" Target="../media/image63.emf"/><Relationship Id="rId5" Type="http://schemas.openxmlformats.org/officeDocument/2006/relationships/oleObject" Target="../embeddings/Microsoft_Excel_97-2003_Worksheet38.xls"/><Relationship Id="rId4" Type="http://schemas.openxmlformats.org/officeDocument/2006/relationships/oleObject" Target="../embeddings/oleObject56.bin"/><Relationship Id="rId9" Type="http://schemas.openxmlformats.org/officeDocument/2006/relationships/image" Target="../media/image64.emf"/></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1.xml"/><Relationship Id="rId1" Type="http://schemas.openxmlformats.org/officeDocument/2006/relationships/vmlDrawing" Target="../drawings/vmlDrawing44.vml"/><Relationship Id="rId6" Type="http://schemas.openxmlformats.org/officeDocument/2006/relationships/image" Target="../media/image65.emf"/><Relationship Id="rId5" Type="http://schemas.openxmlformats.org/officeDocument/2006/relationships/oleObject" Target="../embeddings/Microsoft_Excel_97-2003_Worksheet40.xls"/><Relationship Id="rId4" Type="http://schemas.openxmlformats.org/officeDocument/2006/relationships/oleObject" Target="../embeddings/oleObject58.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1.xml"/><Relationship Id="rId1" Type="http://schemas.openxmlformats.org/officeDocument/2006/relationships/vmlDrawing" Target="../drawings/vmlDrawing45.vml"/><Relationship Id="rId6" Type="http://schemas.openxmlformats.org/officeDocument/2006/relationships/image" Target="../media/image66.emf"/><Relationship Id="rId5" Type="http://schemas.openxmlformats.org/officeDocument/2006/relationships/oleObject" Target="../embeddings/Microsoft_Excel_97-2003_Worksheet41.xls"/><Relationship Id="rId4" Type="http://schemas.openxmlformats.org/officeDocument/2006/relationships/oleObject" Target="../embeddings/oleObject59.bin"/></Relationships>
</file>

<file path=ppt/slides/_rels/slide61.xml.rels><?xml version="1.0" encoding="UTF-8" standalone="yes"?>
<Relationships xmlns="http://schemas.openxmlformats.org/package/2006/relationships"><Relationship Id="rId8" Type="http://schemas.openxmlformats.org/officeDocument/2006/relationships/oleObject" Target="../embeddings/Microsoft_Excel_97-2003_Worksheet43.xls"/><Relationship Id="rId3" Type="http://schemas.openxmlformats.org/officeDocument/2006/relationships/notesSlide" Target="../notesSlides/notesSlide61.xml"/><Relationship Id="rId7" Type="http://schemas.openxmlformats.org/officeDocument/2006/relationships/oleObject" Target="../embeddings/oleObject61.bin"/><Relationship Id="rId2" Type="http://schemas.openxmlformats.org/officeDocument/2006/relationships/slideLayout" Target="../slideLayouts/slideLayout1.xml"/><Relationship Id="rId1" Type="http://schemas.openxmlformats.org/officeDocument/2006/relationships/vmlDrawing" Target="../drawings/vmlDrawing46.vml"/><Relationship Id="rId6" Type="http://schemas.openxmlformats.org/officeDocument/2006/relationships/image" Target="../media/image67.emf"/><Relationship Id="rId5" Type="http://schemas.openxmlformats.org/officeDocument/2006/relationships/oleObject" Target="../embeddings/Microsoft_Excel_97-2003_Worksheet42.xls"/><Relationship Id="rId4" Type="http://schemas.openxmlformats.org/officeDocument/2006/relationships/oleObject" Target="../embeddings/oleObject60.bin"/><Relationship Id="rId9" Type="http://schemas.openxmlformats.org/officeDocument/2006/relationships/image" Target="../media/image68.emf"/></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1.xml"/><Relationship Id="rId1" Type="http://schemas.openxmlformats.org/officeDocument/2006/relationships/vmlDrawing" Target="../drawings/vmlDrawing47.vml"/><Relationship Id="rId5" Type="http://schemas.openxmlformats.org/officeDocument/2006/relationships/image" Target="../media/image69.emf"/><Relationship Id="rId4" Type="http://schemas.openxmlformats.org/officeDocument/2006/relationships/oleObject" Target="../embeddings/oleObject62.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1.xml"/><Relationship Id="rId1" Type="http://schemas.openxmlformats.org/officeDocument/2006/relationships/vmlDrawing" Target="../drawings/vmlDrawing48.vml"/><Relationship Id="rId5" Type="http://schemas.openxmlformats.org/officeDocument/2006/relationships/image" Target="../media/image70.emf"/><Relationship Id="rId4" Type="http://schemas.openxmlformats.org/officeDocument/2006/relationships/oleObject" Target="../embeddings/oleObject63.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xml"/><Relationship Id="rId1" Type="http://schemas.openxmlformats.org/officeDocument/2006/relationships/vmlDrawing" Target="../drawings/vmlDrawing49.vml"/><Relationship Id="rId5" Type="http://schemas.openxmlformats.org/officeDocument/2006/relationships/image" Target="../media/image71.emf"/><Relationship Id="rId4" Type="http://schemas.openxmlformats.org/officeDocument/2006/relationships/oleObject" Target="../embeddings/oleObject64.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xml"/><Relationship Id="rId1" Type="http://schemas.openxmlformats.org/officeDocument/2006/relationships/vmlDrawing" Target="../drawings/vmlDrawing50.vml"/><Relationship Id="rId6" Type="http://schemas.openxmlformats.org/officeDocument/2006/relationships/image" Target="../media/image72.emf"/><Relationship Id="rId5" Type="http://schemas.openxmlformats.org/officeDocument/2006/relationships/oleObject" Target="../embeddings/Microsoft_Excel_97-2003_Worksheet44.xls"/><Relationship Id="rId4" Type="http://schemas.openxmlformats.org/officeDocument/2006/relationships/oleObject" Target="../embeddings/oleObject6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8.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9.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0.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WordArt 11"/>
          <p:cNvSpPr>
            <a:spLocks noChangeArrowheads="1" noChangeShapeType="1" noTextEdit="1"/>
          </p:cNvSpPr>
          <p:nvPr/>
        </p:nvSpPr>
        <p:spPr bwMode="auto">
          <a:xfrm>
            <a:off x="3292624" y="4293096"/>
            <a:ext cx="2376264" cy="360040"/>
          </a:xfrm>
          <a:prstGeom prst="rect">
            <a:avLst/>
          </a:prstGeom>
        </p:spPr>
        <p:txBody>
          <a:bodyPr wrap="none" fromWordArt="1">
            <a:prstTxWarp prst="textPlain">
              <a:avLst>
                <a:gd name="adj" fmla="val 50000"/>
              </a:avLst>
            </a:prstTxWarp>
          </a:bodyPr>
          <a:lstStyle/>
          <a:p>
            <a:pPr algn="ctr"/>
            <a:r>
              <a:rPr lang="el-GR" b="1" kern="10" dirty="0">
                <a:ln w="6350">
                  <a:solidFill>
                    <a:srgbClr val="800000"/>
                  </a:solidFill>
                  <a:round/>
                  <a:headEnd/>
                  <a:tailEnd/>
                </a:ln>
                <a:solidFill>
                  <a:srgbClr val="595959"/>
                </a:solidFill>
                <a:latin typeface="Microsoft Sans Serif" panose="020B0604020202020204" pitchFamily="34" charset="0"/>
                <a:cs typeface="Microsoft Sans Serif" panose="020B0604020202020204" pitchFamily="34" charset="0"/>
              </a:rPr>
              <a:t>Φεβρουάριος </a:t>
            </a:r>
            <a:r>
              <a:rPr lang="el-GR" b="1" kern="10" dirty="0" smtClean="0">
                <a:ln w="6350">
                  <a:solidFill>
                    <a:srgbClr val="800000"/>
                  </a:solidFill>
                  <a:round/>
                  <a:headEnd/>
                  <a:tailEnd/>
                </a:ln>
                <a:solidFill>
                  <a:srgbClr val="595959"/>
                </a:solidFill>
                <a:latin typeface="Microsoft Sans Serif" panose="020B0604020202020204" pitchFamily="34" charset="0"/>
                <a:cs typeface="Microsoft Sans Serif" panose="020B0604020202020204" pitchFamily="34" charset="0"/>
              </a:rPr>
              <a:t>201</a:t>
            </a:r>
            <a:r>
              <a:rPr lang="en-US" b="1" kern="10" dirty="0" smtClean="0">
                <a:ln w="6350">
                  <a:solidFill>
                    <a:srgbClr val="800000"/>
                  </a:solidFill>
                  <a:round/>
                  <a:headEnd/>
                  <a:tailEnd/>
                </a:ln>
                <a:solidFill>
                  <a:srgbClr val="595959"/>
                </a:solidFill>
                <a:latin typeface="Microsoft Sans Serif" panose="020B0604020202020204" pitchFamily="34" charset="0"/>
                <a:cs typeface="Microsoft Sans Serif" panose="020B0604020202020204" pitchFamily="34" charset="0"/>
              </a:rPr>
              <a:t>6</a:t>
            </a:r>
            <a:r>
              <a:rPr lang="el-GR" b="1" kern="10" dirty="0" smtClean="0">
                <a:ln w="6350">
                  <a:solidFill>
                    <a:srgbClr val="800000"/>
                  </a:solidFill>
                  <a:round/>
                  <a:headEnd/>
                  <a:tailEnd/>
                </a:ln>
                <a:solidFill>
                  <a:srgbClr val="595959"/>
                </a:solidFill>
                <a:latin typeface="Microsoft Sans Serif" panose="020B0604020202020204" pitchFamily="34" charset="0"/>
                <a:cs typeface="Microsoft Sans Serif" panose="020B0604020202020204" pitchFamily="34" charset="0"/>
              </a:rPr>
              <a:t> </a:t>
            </a:r>
            <a:endParaRPr lang="el-GR" b="1" kern="10" dirty="0">
              <a:ln w="6350">
                <a:solidFill>
                  <a:srgbClr val="800000"/>
                </a:solidFill>
                <a:round/>
                <a:headEnd/>
                <a:tailEnd/>
              </a:ln>
              <a:solidFill>
                <a:srgbClr val="595959"/>
              </a:solidFill>
              <a:latin typeface="Microsoft Sans Serif" panose="020B0604020202020204" pitchFamily="34" charset="0"/>
              <a:cs typeface="Microsoft Sans Serif" panose="020B0604020202020204" pitchFamily="34" charset="0"/>
            </a:endParaRPr>
          </a:p>
        </p:txBody>
      </p:sp>
      <p:sp>
        <p:nvSpPr>
          <p:cNvPr id="11271" name="WordArt 13"/>
          <p:cNvSpPr>
            <a:spLocks noChangeArrowheads="1" noChangeShapeType="1" noTextEdit="1"/>
          </p:cNvSpPr>
          <p:nvPr/>
        </p:nvSpPr>
        <p:spPr bwMode="auto">
          <a:xfrm>
            <a:off x="863104" y="2636912"/>
            <a:ext cx="7597328" cy="571500"/>
          </a:xfrm>
          <a:prstGeom prst="rect">
            <a:avLst/>
          </a:prstGeom>
        </p:spPr>
        <p:txBody>
          <a:bodyPr wrap="none" fromWordArt="1">
            <a:prstTxWarp prst="textPlain">
              <a:avLst>
                <a:gd name="adj" fmla="val 50000"/>
              </a:avLst>
            </a:prstTxWarp>
          </a:bodyPr>
          <a:lstStyle/>
          <a:p>
            <a:pPr algn="ctr"/>
            <a:r>
              <a:rPr lang="el-GR" sz="2000" b="1" kern="10" dirty="0">
                <a:ln w="6350">
                  <a:solidFill>
                    <a:srgbClr val="800000"/>
                  </a:solidFill>
                  <a:round/>
                  <a:headEnd/>
                  <a:tailEnd/>
                </a:ln>
                <a:solidFill>
                  <a:schemeClr val="bg2">
                    <a:lumMod val="10000"/>
                  </a:schemeClr>
                </a:solidFill>
                <a:effectLst>
                  <a:outerShdw dist="35921" dir="2700000" algn="ctr" rotWithShape="0">
                    <a:srgbClr val="C0C0C0"/>
                  </a:outerShdw>
                </a:effectLst>
                <a:latin typeface="Microsoft Sans Serif" panose="020B0604020202020204" pitchFamily="34" charset="0"/>
                <a:cs typeface="Microsoft Sans Serif" panose="020B0604020202020204" pitchFamily="34" charset="0"/>
              </a:rPr>
              <a:t>ΕΡΕΥΝΑ </a:t>
            </a:r>
            <a:r>
              <a:rPr lang="en-US" sz="2000" b="1" kern="10" dirty="0" smtClean="0">
                <a:ln w="6350">
                  <a:solidFill>
                    <a:srgbClr val="800000"/>
                  </a:solidFill>
                  <a:round/>
                  <a:headEnd/>
                  <a:tailEnd/>
                </a:ln>
                <a:solidFill>
                  <a:schemeClr val="bg2">
                    <a:lumMod val="10000"/>
                  </a:schemeClr>
                </a:solidFill>
                <a:effectLst>
                  <a:outerShdw dist="35921" dir="2700000" algn="ctr" rotWithShape="0">
                    <a:srgbClr val="C0C0C0"/>
                  </a:outerShdw>
                </a:effectLst>
                <a:latin typeface="Microsoft Sans Serif" panose="020B0604020202020204" pitchFamily="34" charset="0"/>
                <a:cs typeface="Microsoft Sans Serif" panose="020B0604020202020204" pitchFamily="34" charset="0"/>
              </a:rPr>
              <a:t> </a:t>
            </a:r>
            <a:r>
              <a:rPr lang="el-GR" sz="2000" b="1" kern="10" dirty="0" smtClean="0">
                <a:ln w="6350">
                  <a:solidFill>
                    <a:srgbClr val="800000"/>
                  </a:solidFill>
                  <a:round/>
                  <a:headEnd/>
                  <a:tailEnd/>
                </a:ln>
                <a:solidFill>
                  <a:schemeClr val="bg2">
                    <a:lumMod val="10000"/>
                  </a:schemeClr>
                </a:solidFill>
                <a:effectLst>
                  <a:outerShdw dist="35921" dir="2700000" algn="ctr" rotWithShape="0">
                    <a:srgbClr val="C0C0C0"/>
                  </a:outerShdw>
                </a:effectLst>
                <a:latin typeface="Microsoft Sans Serif" panose="020B0604020202020204" pitchFamily="34" charset="0"/>
                <a:cs typeface="Microsoft Sans Serif" panose="020B0604020202020204" pitchFamily="34" charset="0"/>
              </a:rPr>
              <a:t>ΙΜΕ </a:t>
            </a:r>
            <a:r>
              <a:rPr lang="en-US" sz="2000" b="1" kern="10" dirty="0" smtClean="0">
                <a:ln w="6350">
                  <a:solidFill>
                    <a:srgbClr val="800000"/>
                  </a:solidFill>
                  <a:round/>
                  <a:headEnd/>
                  <a:tailEnd/>
                </a:ln>
                <a:solidFill>
                  <a:schemeClr val="bg2">
                    <a:lumMod val="10000"/>
                  </a:schemeClr>
                </a:solidFill>
                <a:effectLst>
                  <a:outerShdw dist="35921" dir="2700000" algn="ctr" rotWithShape="0">
                    <a:srgbClr val="C0C0C0"/>
                  </a:outerShdw>
                </a:effectLst>
                <a:latin typeface="Microsoft Sans Serif" panose="020B0604020202020204" pitchFamily="34" charset="0"/>
                <a:cs typeface="Microsoft Sans Serif" panose="020B0604020202020204" pitchFamily="34" charset="0"/>
              </a:rPr>
              <a:t> </a:t>
            </a:r>
            <a:r>
              <a:rPr lang="el-GR" sz="2000" b="1" kern="10" dirty="0" smtClean="0">
                <a:ln w="6350">
                  <a:solidFill>
                    <a:srgbClr val="800000"/>
                  </a:solidFill>
                  <a:round/>
                  <a:headEnd/>
                  <a:tailEnd/>
                </a:ln>
                <a:solidFill>
                  <a:schemeClr val="bg2">
                    <a:lumMod val="10000"/>
                  </a:schemeClr>
                </a:solidFill>
                <a:effectLst>
                  <a:outerShdw dist="35921" dir="2700000" algn="ctr" rotWithShape="0">
                    <a:srgbClr val="C0C0C0"/>
                  </a:outerShdw>
                </a:effectLst>
                <a:latin typeface="Microsoft Sans Serif" panose="020B0604020202020204" pitchFamily="34" charset="0"/>
                <a:cs typeface="Microsoft Sans Serif" panose="020B0604020202020204" pitchFamily="34" charset="0"/>
              </a:rPr>
              <a:t>ΓΣΕΒΕΕ </a:t>
            </a:r>
            <a:endParaRPr lang="el-GR" sz="2000" b="1" kern="10" dirty="0">
              <a:ln w="6350">
                <a:solidFill>
                  <a:srgbClr val="800000"/>
                </a:solidFill>
                <a:round/>
                <a:headEnd/>
                <a:tailEnd/>
              </a:ln>
              <a:solidFill>
                <a:schemeClr val="bg2">
                  <a:lumMod val="10000"/>
                </a:schemeClr>
              </a:solidFill>
              <a:effectLst>
                <a:outerShdw dist="35921" dir="2700000" algn="ctr" rotWithShape="0">
                  <a:srgbClr val="C0C0C0"/>
                </a:outerShdw>
              </a:effectLst>
              <a:latin typeface="Microsoft Sans Serif" panose="020B0604020202020204" pitchFamily="34" charset="0"/>
              <a:cs typeface="Microsoft Sans Serif" panose="020B0604020202020204" pitchFamily="34" charset="0"/>
            </a:endParaRPr>
          </a:p>
        </p:txBody>
      </p:sp>
      <p:sp>
        <p:nvSpPr>
          <p:cNvPr id="11272" name="WordArt 13"/>
          <p:cNvSpPr>
            <a:spLocks noChangeArrowheads="1" noChangeShapeType="1" noTextEdit="1"/>
          </p:cNvSpPr>
          <p:nvPr/>
        </p:nvSpPr>
        <p:spPr bwMode="auto">
          <a:xfrm>
            <a:off x="1655739" y="3717032"/>
            <a:ext cx="5802336" cy="432048"/>
          </a:xfrm>
          <a:prstGeom prst="rect">
            <a:avLst/>
          </a:prstGeom>
        </p:spPr>
        <p:txBody>
          <a:bodyPr wrap="none" fromWordArt="1">
            <a:prstTxWarp prst="textPlain">
              <a:avLst>
                <a:gd name="adj" fmla="val 50000"/>
              </a:avLst>
            </a:prstTxWarp>
          </a:bodyPr>
          <a:lstStyle/>
          <a:p>
            <a:pPr algn="ctr"/>
            <a:r>
              <a:rPr lang="el-GR" sz="2000" b="1" kern="10" dirty="0" smtClean="0">
                <a:ln w="6350">
                  <a:solidFill>
                    <a:srgbClr val="800000"/>
                  </a:solidFill>
                  <a:round/>
                  <a:headEnd/>
                  <a:tailEnd/>
                </a:ln>
                <a:solidFill>
                  <a:srgbClr val="404040"/>
                </a:solidFill>
                <a:latin typeface="Microsoft Sans Serif" panose="020B0604020202020204" pitchFamily="34" charset="0"/>
                <a:cs typeface="Microsoft Sans Serif" panose="020B0604020202020204" pitchFamily="34" charset="0"/>
              </a:rPr>
              <a:t>ΤΑΣΕΙΣ ΟΙΚΟΝΟΜΙΚΟΥ ΚΛΙΜΑΤΟΣ </a:t>
            </a:r>
            <a:endParaRPr lang="el-GR" sz="2000" b="1" kern="10" dirty="0">
              <a:ln w="6350">
                <a:solidFill>
                  <a:srgbClr val="800000"/>
                </a:solidFill>
                <a:round/>
                <a:headEnd/>
                <a:tailEnd/>
              </a:ln>
              <a:solidFill>
                <a:srgbClr val="404040"/>
              </a:solidFill>
              <a:latin typeface="Microsoft Sans Serif" panose="020B0604020202020204" pitchFamily="34" charset="0"/>
              <a:cs typeface="Microsoft Sans Serif" panose="020B0604020202020204" pitchFamily="34" charset="0"/>
            </a:endParaRPr>
          </a:p>
        </p:txBody>
      </p:sp>
      <p:pic>
        <p:nvPicPr>
          <p:cNvPr id="11274" name="Picture 15" descr="imelogo"/>
          <p:cNvPicPr>
            <a:picLocks noChangeAspect="1" noChangeArrowheads="1"/>
          </p:cNvPicPr>
          <p:nvPr/>
        </p:nvPicPr>
        <p:blipFill>
          <a:blip r:embed="rId3" cstate="print"/>
          <a:srcRect/>
          <a:stretch>
            <a:fillRect/>
          </a:stretch>
        </p:blipFill>
        <p:spPr bwMode="auto">
          <a:xfrm>
            <a:off x="611560" y="5085184"/>
            <a:ext cx="1398288" cy="882595"/>
          </a:xfrm>
          <a:prstGeom prst="rect">
            <a:avLst/>
          </a:prstGeom>
          <a:noFill/>
          <a:ln w="9525">
            <a:noFill/>
            <a:miter lim="800000"/>
            <a:headEnd/>
            <a:tailEnd/>
          </a:ln>
        </p:spPr>
      </p:pic>
      <p:sp>
        <p:nvSpPr>
          <p:cNvPr id="5" name="Θέση αριθμού διαφάνειας 4"/>
          <p:cNvSpPr>
            <a:spLocks noGrp="1"/>
          </p:cNvSpPr>
          <p:nvPr>
            <p:ph type="sldNum" sz="quarter" idx="12"/>
          </p:nvPr>
        </p:nvSpPr>
        <p:spPr/>
        <p:txBody>
          <a:bodyPr/>
          <a:lstStyle/>
          <a:p>
            <a:pPr>
              <a:defRPr/>
            </a:pPr>
            <a:fld id="{9C720A6B-9F93-436E-B43E-4436301BEAC6}" type="slidenum">
              <a:rPr lang="el-GR" altLang="en-US" smtClean="0"/>
              <a:pPr>
                <a:defRPr/>
              </a:pPr>
              <a:t>1</a:t>
            </a:fld>
            <a:endParaRPr lang="el-GR"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8"/>
          <p:cNvSpPr>
            <a:spLocks noGrp="1" noChangeArrowheads="1"/>
          </p:cNvSpPr>
          <p:nvPr>
            <p:ph type="ctrTitle" idx="4294967295"/>
          </p:nvPr>
        </p:nvSpPr>
        <p:spPr>
          <a:xfrm>
            <a:off x="1143000" y="142875"/>
            <a:ext cx="7421563" cy="681038"/>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ΑΠΟΤΙΜΗΣΗ ΤΕΛΕΥΤΑΙΟΥ ΕΞΑΜΗΝΟΥ</a:t>
            </a:r>
            <a:br>
              <a:rPr lang="el-GR" sz="1500" b="1" dirty="0" smtClean="0">
                <a:latin typeface="Microsoft Sans Serif" panose="020B0604020202020204" pitchFamily="34" charset="0"/>
                <a:cs typeface="Microsoft Sans Serif" panose="020B0604020202020204" pitchFamily="34" charset="0"/>
              </a:rPr>
            </a:br>
            <a:r>
              <a:rPr lang="el-GR" sz="1400" b="1" dirty="0" smtClean="0">
                <a:solidFill>
                  <a:srgbClr val="C00000"/>
                </a:solidFill>
                <a:latin typeface="Microsoft Sans Serif" panose="020B0604020202020204" pitchFamily="34" charset="0"/>
                <a:cs typeface="Microsoft Sans Serif" panose="020B0604020202020204" pitchFamily="34" charset="0"/>
              </a:rPr>
              <a:t>ΣΥΓΚΡΙΣΗ ΜΕ ΠΡΟΗΓΟΥΜΕΝΕΣ ΕΡΕΥΝΕΣ</a:t>
            </a:r>
            <a:r>
              <a:rPr lang="en-US" sz="1400" b="1" dirty="0" smtClean="0">
                <a:solidFill>
                  <a:srgbClr val="C00000"/>
                </a:solidFill>
                <a:latin typeface="Microsoft Sans Serif" panose="020B0604020202020204" pitchFamily="34" charset="0"/>
                <a:cs typeface="Microsoft Sans Serif" panose="020B0604020202020204" pitchFamily="34" charset="0"/>
              </a:rPr>
              <a:t/>
            </a:r>
            <a:br>
              <a:rPr lang="en-US" sz="1400" b="1" dirty="0" smtClean="0">
                <a:solidFill>
                  <a:srgbClr val="C00000"/>
                </a:solidFill>
                <a:latin typeface="Microsoft Sans Serif" panose="020B0604020202020204" pitchFamily="34" charset="0"/>
                <a:cs typeface="Microsoft Sans Serif" panose="020B0604020202020204" pitchFamily="34" charset="0"/>
              </a:rPr>
            </a:br>
            <a:r>
              <a:rPr lang="en-US" sz="1400" b="1" dirty="0" smtClean="0">
                <a:solidFill>
                  <a:srgbClr val="C00000"/>
                </a:solidFill>
                <a:latin typeface="Microsoft Sans Serif" panose="020B0604020202020204" pitchFamily="34" charset="0"/>
                <a:cs typeface="Microsoft Sans Serif" panose="020B0604020202020204" pitchFamily="34" charset="0"/>
              </a:rPr>
              <a:t>-</a:t>
            </a:r>
            <a:r>
              <a:rPr lang="el-GR" sz="1400" b="1" dirty="0" smtClean="0">
                <a:solidFill>
                  <a:srgbClr val="C00000"/>
                </a:solidFill>
                <a:latin typeface="Microsoft Sans Serif" panose="020B0604020202020204" pitchFamily="34" charset="0"/>
                <a:cs typeface="Microsoft Sans Serif" panose="020B0604020202020204" pitchFamily="34" charset="0"/>
              </a:rPr>
              <a:t>εποχικά διορθωμένα-</a:t>
            </a:r>
          </a:p>
        </p:txBody>
      </p:sp>
      <p:sp>
        <p:nvSpPr>
          <p:cNvPr id="5" name="Θέση αριθμού διαφάνειας 4"/>
          <p:cNvSpPr>
            <a:spLocks noGrp="1"/>
          </p:cNvSpPr>
          <p:nvPr>
            <p:ph type="sldNum" sz="quarter" idx="12"/>
          </p:nvPr>
        </p:nvSpPr>
        <p:spPr/>
        <p:txBody>
          <a:bodyPr/>
          <a:lstStyle/>
          <a:p>
            <a:pPr>
              <a:defRPr/>
            </a:pPr>
            <a:fld id="{3123F266-158D-42EB-A49C-3AAC6C8E547E}" type="slidenum">
              <a:rPr lang="el-GR" altLang="en-US" smtClean="0">
                <a:solidFill>
                  <a:prstClr val="black"/>
                </a:solidFill>
              </a:rPr>
              <a:pPr>
                <a:defRPr/>
              </a:pPr>
              <a:t>10</a:t>
            </a:fld>
            <a:endParaRPr lang="el-GR" altLang="en-US" dirty="0">
              <a:solidFill>
                <a:prstClr val="black"/>
              </a:solidFill>
            </a:endParaRPr>
          </a:p>
        </p:txBody>
      </p:sp>
      <p:graphicFrame>
        <p:nvGraphicFramePr>
          <p:cNvPr id="6" name="Γράφημα 5"/>
          <p:cNvGraphicFramePr>
            <a:graphicFrameLocks/>
          </p:cNvGraphicFramePr>
          <p:nvPr>
            <p:extLst>
              <p:ext uri="{D42A27DB-BD31-4B8C-83A1-F6EECF244321}">
                <p14:modId xmlns:p14="http://schemas.microsoft.com/office/powerpoint/2010/main" val="2019887668"/>
              </p:ext>
            </p:extLst>
          </p:nvPr>
        </p:nvGraphicFramePr>
        <p:xfrm>
          <a:off x="1331640" y="1196752"/>
          <a:ext cx="7632848" cy="5256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3123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8"/>
          <p:cNvSpPr>
            <a:spLocks noGrp="1" noChangeArrowheads="1"/>
          </p:cNvSpPr>
          <p:nvPr>
            <p:ph type="ctrTitle" idx="4294967295"/>
          </p:nvPr>
        </p:nvSpPr>
        <p:spPr>
          <a:xfrm>
            <a:off x="1143000" y="285750"/>
            <a:ext cx="7421563" cy="681038"/>
          </a:xfrm>
        </p:spPr>
        <p:txBody>
          <a:bodyPr/>
          <a:lstStyle/>
          <a:p>
            <a:pPr algn="ctr" eaLnBrk="1" hangingPunct="1"/>
            <a:r>
              <a:rPr lang="el-GR" sz="1400" b="1" dirty="0" smtClean="0">
                <a:latin typeface="Microsoft Sans Serif" panose="020B0604020202020204" pitchFamily="34" charset="0"/>
                <a:cs typeface="Microsoft Sans Serif" panose="020B0604020202020204" pitchFamily="34" charset="0"/>
              </a:rPr>
              <a:t>Προβλέπετε ότι η κατάσταση της επιχείρησής σας το επόμενο εξάμηνο:</a:t>
            </a:r>
          </a:p>
        </p:txBody>
      </p:sp>
      <p:graphicFrame>
        <p:nvGraphicFramePr>
          <p:cNvPr id="20484" name="Object 3"/>
          <p:cNvGraphicFramePr>
            <a:graphicFrameLocks noChangeAspect="1"/>
          </p:cNvGraphicFramePr>
          <p:nvPr>
            <p:extLst>
              <p:ext uri="{D42A27DB-BD31-4B8C-83A1-F6EECF244321}">
                <p14:modId xmlns:p14="http://schemas.microsoft.com/office/powerpoint/2010/main" val="266147404"/>
              </p:ext>
            </p:extLst>
          </p:nvPr>
        </p:nvGraphicFramePr>
        <p:xfrm>
          <a:off x="1979712" y="1844824"/>
          <a:ext cx="6396038" cy="2222500"/>
        </p:xfrm>
        <a:graphic>
          <a:graphicData uri="http://schemas.openxmlformats.org/presentationml/2006/ole">
            <mc:AlternateContent xmlns:mc="http://schemas.openxmlformats.org/markup-compatibility/2006">
              <mc:Choice xmlns:v="urn:schemas-microsoft-com:vml" Requires="v">
                <p:oleObj spid="_x0000_s20615" name="Φύλλο εργασίας" r:id="rId5" imgW="6115151" imgH="2143090" progId="Excel.Sheet.8">
                  <p:embed/>
                </p:oleObj>
              </mc:Choice>
              <mc:Fallback>
                <p:oleObj name="Φύλλο εργασίας" r:id="rId5" imgW="6115151" imgH="2143090" progId="Excel.Sheet.8">
                  <p:embed/>
                  <p:pic>
                    <p:nvPicPr>
                      <p:cNvPr id="0" name="Object 3"/>
                      <p:cNvPicPr>
                        <a:picLocks noChangeAspect="1" noChangeArrowheads="1"/>
                      </p:cNvPicPr>
                      <p:nvPr/>
                    </p:nvPicPr>
                    <p:blipFill>
                      <a:blip r:embed="rId6"/>
                      <a:srcRect/>
                      <a:stretch>
                        <a:fillRect/>
                      </a:stretch>
                    </p:blipFill>
                    <p:spPr bwMode="auto">
                      <a:xfrm>
                        <a:off x="1979712" y="1844824"/>
                        <a:ext cx="6396038" cy="222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11</a:t>
            </a:fld>
            <a:endParaRPr lang="el-GR" altLang="en-US" dirty="0"/>
          </a:p>
        </p:txBody>
      </p:sp>
      <p:sp>
        <p:nvSpPr>
          <p:cNvPr id="2" name="Ορθογώνιο 1"/>
          <p:cNvSpPr/>
          <p:nvPr/>
        </p:nvSpPr>
        <p:spPr>
          <a:xfrm>
            <a:off x="1691680" y="4272677"/>
            <a:ext cx="6552728" cy="1569660"/>
          </a:xfrm>
          <a:prstGeom prst="rect">
            <a:avLst/>
          </a:prstGeom>
        </p:spPr>
        <p:txBody>
          <a:bodyPr wrap="square">
            <a:spAutoFit/>
          </a:bodyPr>
          <a:lstStyle/>
          <a:p>
            <a:pPr algn="just"/>
            <a:r>
              <a:rPr lang="el-GR" sz="1600" b="1" dirty="0">
                <a:latin typeface="Arial Black" panose="020B0A04020102020204" pitchFamily="34" charset="0"/>
              </a:rPr>
              <a:t>Οι προσδοκίες σχετικά με την πορεία των επιχειρήσεων το επόμενο εξάμηνο είναι αρνητικές, καθώς το 61,2% των επιχειρήσεων αναμένει επιδείνωση, και μόλις το 9,4% βελτίωση. </a:t>
            </a:r>
            <a:r>
              <a:rPr lang="el-GR" sz="1600" b="1" u="sng" dirty="0">
                <a:latin typeface="Arial Black" panose="020B0A04020102020204" pitchFamily="34" charset="0"/>
              </a:rPr>
              <a:t>Είναι αξιοσημείωτο ότι οι αρνητικές προσδοκίες συναρτώνται με τη βεβαιότητα λήψης νέων συσταλτικών μέτρων που θα μειώσουν εισοδήματα και κέρδη.</a:t>
            </a:r>
            <a:endParaRPr lang="el-GR" sz="16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8"/>
          <p:cNvSpPr>
            <a:spLocks noGrp="1" noChangeArrowheads="1"/>
          </p:cNvSpPr>
          <p:nvPr>
            <p:ph type="ctrTitle" idx="4294967295"/>
          </p:nvPr>
        </p:nvSpPr>
        <p:spPr>
          <a:xfrm>
            <a:off x="1143000" y="142875"/>
            <a:ext cx="7421563" cy="681038"/>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ΠΡΟΒΛΕΨΗ ΕΠΟΜΕΝΟΥ ΕΞΑΜΗΝΟΥ</a:t>
            </a:r>
            <a:r>
              <a:rPr lang="el-GR" sz="1400" b="1" dirty="0" smtClean="0">
                <a:latin typeface="Microsoft Sans Serif" panose="020B0604020202020204" pitchFamily="34" charset="0"/>
                <a:cs typeface="Microsoft Sans Serif" panose="020B0604020202020204" pitchFamily="34" charset="0"/>
              </a:rPr>
              <a:t/>
            </a:r>
            <a:br>
              <a:rPr lang="el-GR" sz="1400" b="1" dirty="0" smtClean="0">
                <a:latin typeface="Microsoft Sans Serif" panose="020B0604020202020204" pitchFamily="34" charset="0"/>
                <a:cs typeface="Microsoft Sans Serif" panose="020B0604020202020204" pitchFamily="34" charset="0"/>
              </a:rPr>
            </a:br>
            <a:r>
              <a:rPr lang="el-GR" sz="1400" b="1" dirty="0" smtClean="0">
                <a:solidFill>
                  <a:srgbClr val="C00000"/>
                </a:solidFill>
                <a:latin typeface="Microsoft Sans Serif" panose="020B0604020202020204" pitchFamily="34" charset="0"/>
                <a:cs typeface="Microsoft Sans Serif" panose="020B0604020202020204" pitchFamily="34" charset="0"/>
              </a:rPr>
              <a:t> ΣΥΓΚΡΙΣΗ ΜΕ ΠΡΟΗΓΟΥΜΕΝΕΣ ΕΡΕΥΝΕΣ</a:t>
            </a:r>
          </a:p>
        </p:txBody>
      </p:sp>
      <p:graphicFrame>
        <p:nvGraphicFramePr>
          <p:cNvPr id="22533" name="Object 2"/>
          <p:cNvGraphicFramePr>
            <a:graphicFrameLocks noChangeAspect="1"/>
          </p:cNvGraphicFramePr>
          <p:nvPr>
            <p:extLst>
              <p:ext uri="{D42A27DB-BD31-4B8C-83A1-F6EECF244321}">
                <p14:modId xmlns:p14="http://schemas.microsoft.com/office/powerpoint/2010/main" val="2710810147"/>
              </p:ext>
            </p:extLst>
          </p:nvPr>
        </p:nvGraphicFramePr>
        <p:xfrm>
          <a:off x="1403350" y="981075"/>
          <a:ext cx="7188200" cy="5230813"/>
        </p:xfrm>
        <a:graphic>
          <a:graphicData uri="http://schemas.openxmlformats.org/presentationml/2006/ole">
            <mc:AlternateContent xmlns:mc="http://schemas.openxmlformats.org/markup-compatibility/2006">
              <mc:Choice xmlns:v="urn:schemas-microsoft-com:vml" Requires="v">
                <p:oleObj spid="_x0000_s22663" name="Γράφημα" r:id="rId4" imgW="7715267" imgH="5619780" progId="MSGraph.Chart.8">
                  <p:embed followColorScheme="full"/>
                </p:oleObj>
              </mc:Choice>
              <mc:Fallback>
                <p:oleObj name="Γράφημα" r:id="rId4" imgW="7715267" imgH="5619780" progId="MSGraph.Chart.8">
                  <p:embed followColorScheme="full"/>
                  <p:pic>
                    <p:nvPicPr>
                      <p:cNvPr id="0" name="Object 2"/>
                      <p:cNvPicPr>
                        <a:picLocks noChangeAspect="1" noChangeArrowheads="1"/>
                      </p:cNvPicPr>
                      <p:nvPr/>
                    </p:nvPicPr>
                    <p:blipFill>
                      <a:blip r:embed="rId5"/>
                      <a:srcRect/>
                      <a:stretch>
                        <a:fillRect/>
                      </a:stretch>
                    </p:blipFill>
                    <p:spPr bwMode="auto">
                      <a:xfrm>
                        <a:off x="1403350" y="981075"/>
                        <a:ext cx="71882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12</a:t>
            </a:fld>
            <a:endParaRPr lang="el-GR"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8"/>
          <p:cNvSpPr>
            <a:spLocks noGrp="1" noChangeArrowheads="1"/>
          </p:cNvSpPr>
          <p:nvPr>
            <p:ph type="ctrTitle" idx="4294967295"/>
          </p:nvPr>
        </p:nvSpPr>
        <p:spPr>
          <a:xfrm>
            <a:off x="1143000" y="142875"/>
            <a:ext cx="7421563" cy="681038"/>
          </a:xfrm>
        </p:spPr>
        <p:txBody>
          <a:bodyPr/>
          <a:lstStyle/>
          <a:p>
            <a:pPr algn="ctr" eaLnBrk="1" hangingPunct="1"/>
            <a:r>
              <a:rPr lang="el-GR" sz="1500" b="1" dirty="0">
                <a:solidFill>
                  <a:prstClr val="black"/>
                </a:solidFill>
                <a:latin typeface="Microsoft Sans Serif" panose="020B0604020202020204" pitchFamily="34" charset="0"/>
                <a:cs typeface="Microsoft Sans Serif" panose="020B0604020202020204" pitchFamily="34" charset="0"/>
              </a:rPr>
              <a:t>ΔΕΙΚΤΗΣ ΟΙΚΟΝΟΜΙΚΟΥ ΚΛΙΜΑΤΟΣ </a:t>
            </a:r>
            <a:r>
              <a:rPr lang="el-GR" sz="1500" b="1" dirty="0" err="1" smtClean="0">
                <a:solidFill>
                  <a:prstClr val="black"/>
                </a:solidFill>
                <a:latin typeface="Microsoft Sans Serif" panose="020B0604020202020204" pitchFamily="34" charset="0"/>
                <a:cs typeface="Microsoft Sans Serif" panose="020B0604020202020204" pitchFamily="34" charset="0"/>
              </a:rPr>
              <a:t>ΜμΕ</a:t>
            </a:r>
            <a:r>
              <a:rPr lang="el-GR" sz="1500" b="1" dirty="0" smtClean="0">
                <a:solidFill>
                  <a:prstClr val="black"/>
                </a:solidFill>
                <a:latin typeface="Microsoft Sans Serif" panose="020B0604020202020204" pitchFamily="34" charset="0"/>
                <a:cs typeface="Microsoft Sans Serif" panose="020B0604020202020204" pitchFamily="34" charset="0"/>
              </a:rPr>
              <a:t/>
            </a:r>
            <a:br>
              <a:rPr lang="el-GR" sz="1500" b="1" dirty="0" smtClean="0">
                <a:solidFill>
                  <a:prstClr val="black"/>
                </a:solidFill>
                <a:latin typeface="Microsoft Sans Serif" panose="020B0604020202020204" pitchFamily="34" charset="0"/>
                <a:cs typeface="Microsoft Sans Serif" panose="020B0604020202020204" pitchFamily="34" charset="0"/>
              </a:rPr>
            </a:br>
            <a:r>
              <a:rPr lang="el-GR" sz="1500" b="1" dirty="0" smtClean="0">
                <a:solidFill>
                  <a:srgbClr val="FF0000"/>
                </a:solidFill>
                <a:latin typeface="Microsoft Sans Serif" panose="020B0604020202020204" pitchFamily="34" charset="0"/>
                <a:cs typeface="Microsoft Sans Serif" panose="020B0604020202020204" pitchFamily="34" charset="0"/>
              </a:rPr>
              <a:t>ΒΑΡΟΜΕΤΡΟ, ΕΛΛΑΔΑ, πηγή: ΙΜΕ ΓΣΕΒΕΕ</a:t>
            </a:r>
            <a:endParaRPr lang="el-GR" sz="1400" b="1" dirty="0" smtClean="0">
              <a:solidFill>
                <a:srgbClr val="FF0000"/>
              </a:solidFill>
              <a:latin typeface="Microsoft Sans Serif" panose="020B0604020202020204" pitchFamily="34" charset="0"/>
              <a:cs typeface="Microsoft Sans Serif" panose="020B0604020202020204" pitchFamily="34" charset="0"/>
            </a:endParaRPr>
          </a:p>
        </p:txBody>
      </p:sp>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solidFill>
                  <a:prstClr val="black"/>
                </a:solidFill>
              </a:rPr>
              <a:pPr>
                <a:defRPr/>
              </a:pPr>
              <a:t>13</a:t>
            </a:fld>
            <a:endParaRPr lang="el-GR" altLang="en-US" dirty="0">
              <a:solidFill>
                <a:prstClr val="black"/>
              </a:solidFill>
            </a:endParaRP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105706543"/>
              </p:ext>
            </p:extLst>
          </p:nvPr>
        </p:nvGraphicFramePr>
        <p:xfrm>
          <a:off x="1333500" y="1009650"/>
          <a:ext cx="7458075" cy="5229225"/>
        </p:xfrm>
        <a:graphic>
          <a:graphicData uri="http://schemas.openxmlformats.org/presentationml/2006/ole">
            <mc:AlternateContent xmlns:mc="http://schemas.openxmlformats.org/markup-compatibility/2006">
              <mc:Choice xmlns:v="urn:schemas-microsoft-com:vml" Requires="v">
                <p:oleObj spid="_x0000_s537614" name="Γράφημα" r:id="rId4" imgW="8019977" imgH="5619780" progId="MSGraph.Chart.8">
                  <p:embed followColorScheme="full"/>
                </p:oleObj>
              </mc:Choice>
              <mc:Fallback>
                <p:oleObj name="Γράφημα" r:id="rId4" imgW="8019977" imgH="5619780" progId="MSGraph.Chart.8">
                  <p:embed followColorScheme="full"/>
                  <p:pic>
                    <p:nvPicPr>
                      <p:cNvPr id="0" name="Αντικείμενο 1"/>
                      <p:cNvPicPr>
                        <a:picLocks noChangeAspect="1" noChangeArrowheads="1"/>
                      </p:cNvPicPr>
                      <p:nvPr/>
                    </p:nvPicPr>
                    <p:blipFill>
                      <a:blip r:embed="rId5"/>
                      <a:srcRect/>
                      <a:stretch>
                        <a:fillRect/>
                      </a:stretch>
                    </p:blipFill>
                    <p:spPr bwMode="auto">
                      <a:xfrm>
                        <a:off x="1333500" y="1009650"/>
                        <a:ext cx="745807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9134145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8"/>
          <p:cNvSpPr>
            <a:spLocks noGrp="1" noChangeArrowheads="1"/>
          </p:cNvSpPr>
          <p:nvPr>
            <p:ph type="ctrTitle" idx="4294967295"/>
          </p:nvPr>
        </p:nvSpPr>
        <p:spPr>
          <a:xfrm>
            <a:off x="1143000" y="142875"/>
            <a:ext cx="7421563" cy="681038"/>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ΔΕΙΚΤΗΣ ΟΙΚΟΝΟΜΙΚΟΥ ΚΛΙΜΑΤΟΣ </a:t>
            </a:r>
            <a:r>
              <a:rPr lang="el-GR" sz="1500" b="1" dirty="0" err="1" smtClean="0">
                <a:latin typeface="Microsoft Sans Serif" panose="020B0604020202020204" pitchFamily="34" charset="0"/>
                <a:cs typeface="Microsoft Sans Serif" panose="020B0604020202020204" pitchFamily="34" charset="0"/>
              </a:rPr>
              <a:t>ΜμΕ</a:t>
            </a:r>
            <a:r>
              <a:rPr lang="el-GR" sz="1500" b="1" dirty="0" smtClean="0">
                <a:latin typeface="Microsoft Sans Serif" panose="020B0604020202020204" pitchFamily="34" charset="0"/>
                <a:cs typeface="Microsoft Sans Serif" panose="020B0604020202020204" pitchFamily="34" charset="0"/>
              </a:rPr>
              <a:t/>
            </a:r>
            <a:br>
              <a:rPr lang="el-GR" sz="1500" b="1" dirty="0" smtClean="0">
                <a:latin typeface="Microsoft Sans Serif" panose="020B0604020202020204" pitchFamily="34" charset="0"/>
                <a:cs typeface="Microsoft Sans Serif" panose="020B0604020202020204" pitchFamily="34" charset="0"/>
              </a:rPr>
            </a:br>
            <a:r>
              <a:rPr lang="el-GR" sz="1500" b="1" dirty="0" smtClean="0">
                <a:solidFill>
                  <a:srgbClr val="FF0000"/>
                </a:solidFill>
                <a:latin typeface="Microsoft Sans Serif" panose="020B0604020202020204" pitchFamily="34" charset="0"/>
                <a:cs typeface="Microsoft Sans Serif" panose="020B0604020202020204" pitchFamily="34" charset="0"/>
              </a:rPr>
              <a:t>ΕΥΡΩΒΑΡΟΜΕΤΡΟ, πηγή</a:t>
            </a:r>
            <a:r>
              <a:rPr lang="en-US" sz="1500" b="1" dirty="0" smtClean="0">
                <a:solidFill>
                  <a:srgbClr val="FF0000"/>
                </a:solidFill>
                <a:latin typeface="Microsoft Sans Serif" panose="020B0604020202020204" pitchFamily="34" charset="0"/>
                <a:cs typeface="Microsoft Sans Serif" panose="020B0604020202020204" pitchFamily="34" charset="0"/>
              </a:rPr>
              <a:t>: UEAPME</a:t>
            </a:r>
            <a:endParaRPr lang="el-GR" sz="1400" b="1" dirty="0" smtClean="0">
              <a:solidFill>
                <a:srgbClr val="FF0000"/>
              </a:solidFill>
              <a:latin typeface="Microsoft Sans Serif" panose="020B0604020202020204" pitchFamily="34" charset="0"/>
              <a:cs typeface="Microsoft Sans Serif" panose="020B0604020202020204" pitchFamily="34" charset="0"/>
            </a:endParaRPr>
          </a:p>
        </p:txBody>
      </p:sp>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solidFill>
                  <a:prstClr val="black"/>
                </a:solidFill>
              </a:rPr>
              <a:pPr>
                <a:defRPr/>
              </a:pPr>
              <a:t>14</a:t>
            </a:fld>
            <a:endParaRPr lang="el-GR" altLang="en-US" dirty="0">
              <a:solidFill>
                <a:prstClr val="black"/>
              </a:solidFill>
            </a:endParaRPr>
          </a:p>
        </p:txBody>
      </p:sp>
      <p:pic>
        <p:nvPicPr>
          <p:cNvPr id="536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692" y="1340768"/>
            <a:ext cx="7599788"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4541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WordArt 14"/>
          <p:cNvSpPr>
            <a:spLocks noChangeArrowheads="1" noChangeShapeType="1" noTextEdit="1"/>
          </p:cNvSpPr>
          <p:nvPr/>
        </p:nvSpPr>
        <p:spPr bwMode="auto">
          <a:xfrm>
            <a:off x="1714500" y="2924944"/>
            <a:ext cx="6072188" cy="1000125"/>
          </a:xfrm>
          <a:prstGeom prst="rect">
            <a:avLst/>
          </a:prstGeom>
        </p:spPr>
        <p:txBody>
          <a:bodyPr wrap="none" fromWordArt="1">
            <a:prstTxWarp prst="textPlain">
              <a:avLst>
                <a:gd name="adj" fmla="val 50000"/>
              </a:avLst>
            </a:prstTxWarp>
          </a:bodyPr>
          <a:lstStyle/>
          <a:p>
            <a:pPr algn="ctr">
              <a:defRPr/>
            </a:pPr>
            <a:r>
              <a:rPr lang="el-GR" b="1" i="1" kern="10" dirty="0">
                <a:ln w="15875">
                  <a:solidFill>
                    <a:srgbClr val="660033"/>
                  </a:solidFill>
                  <a:round/>
                  <a:headEnd/>
                  <a:tailEnd/>
                </a:ln>
                <a:solidFill>
                  <a:srgbClr val="CC0000"/>
                </a:solidFill>
                <a:effectLst>
                  <a:outerShdw dist="35921" dir="2700000" algn="ctr" rotWithShape="0">
                    <a:srgbClr val="C0C0C0"/>
                  </a:outerShdw>
                </a:effectLst>
                <a:latin typeface="Microsoft Sans Serif" panose="020B0604020202020204" pitchFamily="34" charset="0"/>
                <a:cs typeface="Microsoft Sans Serif" panose="020B0604020202020204" pitchFamily="34" charset="0"/>
              </a:rPr>
              <a:t> </a:t>
            </a:r>
            <a:r>
              <a:rPr lang="el-GR" b="1" kern="10" dirty="0">
                <a:ln w="15875">
                  <a:solidFill>
                    <a:srgbClr val="660033"/>
                  </a:solidFill>
                  <a:round/>
                  <a:headEnd/>
                  <a:tailEnd/>
                </a:ln>
                <a:solidFill>
                  <a:schemeClr val="bg2">
                    <a:lumMod val="10000"/>
                  </a:schemeClr>
                </a:solidFill>
                <a:latin typeface="Microsoft Sans Serif" panose="020B0604020202020204" pitchFamily="34" charset="0"/>
                <a:cs typeface="Microsoft Sans Serif" panose="020B0604020202020204" pitchFamily="34" charset="0"/>
              </a:rPr>
              <a:t>ΑΝΑΛΥΤΙΚΗ ΑΞΙΟΛΟΓΗΣΗ ΒΑΣΙΚΩΝ ΔΕΙΚΤΩΝ</a:t>
            </a:r>
          </a:p>
          <a:p>
            <a:pPr algn="ctr">
              <a:defRPr/>
            </a:pPr>
            <a:r>
              <a:rPr lang="el-GR" b="1" kern="10" dirty="0">
                <a:ln w="15875">
                  <a:solidFill>
                    <a:srgbClr val="660033"/>
                  </a:solidFill>
                  <a:round/>
                  <a:headEnd/>
                  <a:tailEnd/>
                </a:ln>
                <a:solidFill>
                  <a:schemeClr val="bg2">
                    <a:lumMod val="10000"/>
                  </a:schemeClr>
                </a:solidFill>
                <a:latin typeface="Microsoft Sans Serif" panose="020B0604020202020204" pitchFamily="34" charset="0"/>
                <a:cs typeface="Microsoft Sans Serif" panose="020B0604020202020204" pitchFamily="34" charset="0"/>
              </a:rPr>
              <a:t>(ΑΠΟΤΙΜΗΣΗ </a:t>
            </a:r>
            <a:r>
              <a:rPr lang="en-US" b="1" kern="10" dirty="0" smtClean="0">
                <a:ln w="15875">
                  <a:solidFill>
                    <a:srgbClr val="660033"/>
                  </a:solidFill>
                  <a:round/>
                  <a:headEnd/>
                  <a:tailEnd/>
                </a:ln>
                <a:solidFill>
                  <a:schemeClr val="bg2">
                    <a:lumMod val="10000"/>
                  </a:schemeClr>
                </a:solidFill>
                <a:latin typeface="Microsoft Sans Serif" panose="020B0604020202020204" pitchFamily="34" charset="0"/>
                <a:cs typeface="Microsoft Sans Serif" panose="020B0604020202020204" pitchFamily="34" charset="0"/>
              </a:rPr>
              <a:t>2</a:t>
            </a:r>
            <a:r>
              <a:rPr lang="el-GR" b="1" kern="10" baseline="30000" dirty="0" smtClean="0">
                <a:ln w="15875">
                  <a:solidFill>
                    <a:srgbClr val="660033"/>
                  </a:solidFill>
                  <a:round/>
                  <a:headEnd/>
                  <a:tailEnd/>
                </a:ln>
                <a:solidFill>
                  <a:schemeClr val="bg2">
                    <a:lumMod val="10000"/>
                  </a:schemeClr>
                </a:solidFill>
                <a:latin typeface="Microsoft Sans Serif" panose="020B0604020202020204" pitchFamily="34" charset="0"/>
                <a:cs typeface="Microsoft Sans Serif" panose="020B0604020202020204" pitchFamily="34" charset="0"/>
              </a:rPr>
              <a:t>ου</a:t>
            </a:r>
            <a:r>
              <a:rPr lang="el-GR" b="1" kern="10" dirty="0" smtClean="0">
                <a:ln w="15875">
                  <a:solidFill>
                    <a:srgbClr val="660033"/>
                  </a:solidFill>
                  <a:round/>
                  <a:headEnd/>
                  <a:tailEnd/>
                </a:ln>
                <a:solidFill>
                  <a:schemeClr val="bg2">
                    <a:lumMod val="10000"/>
                  </a:schemeClr>
                </a:solidFill>
                <a:latin typeface="Microsoft Sans Serif" panose="020B0604020202020204" pitchFamily="34" charset="0"/>
                <a:cs typeface="Microsoft Sans Serif" panose="020B0604020202020204" pitchFamily="34" charset="0"/>
              </a:rPr>
              <a:t> </a:t>
            </a:r>
            <a:r>
              <a:rPr lang="el-GR" b="1" kern="10" dirty="0">
                <a:ln w="15875">
                  <a:solidFill>
                    <a:srgbClr val="660033"/>
                  </a:solidFill>
                  <a:round/>
                  <a:headEnd/>
                  <a:tailEnd/>
                </a:ln>
                <a:solidFill>
                  <a:schemeClr val="bg2">
                    <a:lumMod val="10000"/>
                  </a:schemeClr>
                </a:solidFill>
                <a:latin typeface="Microsoft Sans Serif" panose="020B0604020202020204" pitchFamily="34" charset="0"/>
                <a:cs typeface="Microsoft Sans Serif" panose="020B0604020202020204" pitchFamily="34" charset="0"/>
              </a:rPr>
              <a:t>ΕΞΑΜΗΝΟΥ </a:t>
            </a:r>
            <a:r>
              <a:rPr lang="el-GR" b="1" kern="10" dirty="0" smtClean="0">
                <a:ln w="15875">
                  <a:solidFill>
                    <a:srgbClr val="660033"/>
                  </a:solidFill>
                  <a:round/>
                  <a:headEnd/>
                  <a:tailEnd/>
                </a:ln>
                <a:solidFill>
                  <a:schemeClr val="bg2">
                    <a:lumMod val="10000"/>
                  </a:schemeClr>
                </a:solidFill>
                <a:latin typeface="Microsoft Sans Serif" panose="020B0604020202020204" pitchFamily="34" charset="0"/>
                <a:cs typeface="Microsoft Sans Serif" panose="020B0604020202020204" pitchFamily="34" charset="0"/>
              </a:rPr>
              <a:t>201</a:t>
            </a:r>
            <a:r>
              <a:rPr lang="en-US" b="1" kern="10" dirty="0" smtClean="0">
                <a:ln w="15875">
                  <a:solidFill>
                    <a:srgbClr val="660033"/>
                  </a:solidFill>
                  <a:round/>
                  <a:headEnd/>
                  <a:tailEnd/>
                </a:ln>
                <a:solidFill>
                  <a:schemeClr val="bg2">
                    <a:lumMod val="10000"/>
                  </a:schemeClr>
                </a:solidFill>
                <a:latin typeface="Microsoft Sans Serif" panose="020B0604020202020204" pitchFamily="34" charset="0"/>
                <a:cs typeface="Microsoft Sans Serif" panose="020B0604020202020204" pitchFamily="34" charset="0"/>
              </a:rPr>
              <a:t>5</a:t>
            </a:r>
            <a:r>
              <a:rPr lang="el-GR" b="1" kern="10" dirty="0" smtClean="0">
                <a:ln w="15875">
                  <a:solidFill>
                    <a:srgbClr val="660033"/>
                  </a:solidFill>
                  <a:round/>
                  <a:headEnd/>
                  <a:tailEnd/>
                </a:ln>
                <a:solidFill>
                  <a:schemeClr val="bg2">
                    <a:lumMod val="10000"/>
                  </a:schemeClr>
                </a:solidFill>
                <a:latin typeface="Microsoft Sans Serif" panose="020B0604020202020204" pitchFamily="34" charset="0"/>
                <a:cs typeface="Microsoft Sans Serif" panose="020B0604020202020204" pitchFamily="34" charset="0"/>
              </a:rPr>
              <a:t>) </a:t>
            </a:r>
            <a:endParaRPr lang="en-US" b="1" kern="10" dirty="0">
              <a:ln w="15875">
                <a:solidFill>
                  <a:srgbClr val="660033"/>
                </a:solidFill>
                <a:round/>
                <a:headEnd/>
                <a:tailEnd/>
              </a:ln>
              <a:solidFill>
                <a:schemeClr val="bg2">
                  <a:lumMod val="10000"/>
                </a:schemeClr>
              </a:solidFill>
              <a:latin typeface="Microsoft Sans Serif" panose="020B0604020202020204" pitchFamily="34" charset="0"/>
              <a:cs typeface="Microsoft Sans Serif" panose="020B0604020202020204" pitchFamily="34" charset="0"/>
            </a:endParaRPr>
          </a:p>
        </p:txBody>
      </p:sp>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15</a:t>
            </a:fld>
            <a:endParaRPr lang="el-GR"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0" y="71438"/>
            <a:ext cx="7421563" cy="681037"/>
          </a:xfrm>
        </p:spPr>
        <p:txBody>
          <a:bodyPr/>
          <a:lstStyle/>
          <a:p>
            <a:pPr algn="ctr" eaLnBrk="1" hangingPunct="1">
              <a:defRPr/>
            </a:pPr>
            <a:r>
              <a:rPr lang="el-GR" sz="1500" b="1" dirty="0" smtClean="0">
                <a:solidFill>
                  <a:srgbClr val="C000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ΚΥΚΛΟΣ ΕΡΓΑΣΙΩΝ </a:t>
            </a:r>
            <a:r>
              <a:rPr lang="el-GR" sz="1400" b="1" dirty="0" smtClean="0">
                <a:latin typeface="Microsoft Sans Serif" panose="020B0604020202020204" pitchFamily="34" charset="0"/>
                <a:cs typeface="Microsoft Sans Serif" panose="020B0604020202020204" pitchFamily="34" charset="0"/>
              </a:rPr>
              <a:t/>
            </a:r>
            <a:br>
              <a:rPr lang="el-GR" sz="1400" b="1" dirty="0" smtClean="0">
                <a:latin typeface="Microsoft Sans Serif" panose="020B0604020202020204" pitchFamily="34" charset="0"/>
                <a:cs typeface="Microsoft Sans Serif" panose="020B0604020202020204" pitchFamily="34" charset="0"/>
              </a:rPr>
            </a:br>
            <a:r>
              <a:rPr lang="el-GR" sz="1400" b="1" dirty="0" smtClean="0">
                <a:latin typeface="Microsoft Sans Serif" panose="020B0604020202020204" pitchFamily="34" charset="0"/>
                <a:cs typeface="Microsoft Sans Serif" panose="020B0604020202020204" pitchFamily="34" charset="0"/>
              </a:rPr>
              <a:t> Θα ήθελα να μου πείτε εάν το δεύτερο εξάμηνο του 201</a:t>
            </a:r>
            <a:r>
              <a:rPr lang="en-US" sz="1400" b="1" dirty="0" smtClean="0">
                <a:latin typeface="Microsoft Sans Serif" panose="020B0604020202020204" pitchFamily="34" charset="0"/>
                <a:cs typeface="Microsoft Sans Serif" panose="020B0604020202020204" pitchFamily="34" charset="0"/>
              </a:rPr>
              <a:t>5</a:t>
            </a:r>
            <a:r>
              <a:rPr lang="el-GR" sz="1400" b="1" dirty="0" smtClean="0">
                <a:latin typeface="Microsoft Sans Serif" panose="020B0604020202020204" pitchFamily="34" charset="0"/>
                <a:cs typeface="Microsoft Sans Serif" panose="020B0604020202020204" pitchFamily="34" charset="0"/>
              </a:rPr>
              <a:t>, </a:t>
            </a:r>
            <a:br>
              <a:rPr lang="el-GR" sz="1400" b="1" dirty="0" smtClean="0">
                <a:latin typeface="Microsoft Sans Serif" panose="020B0604020202020204" pitchFamily="34" charset="0"/>
                <a:cs typeface="Microsoft Sans Serif" panose="020B0604020202020204" pitchFamily="34" charset="0"/>
              </a:rPr>
            </a:br>
            <a:r>
              <a:rPr lang="el-GR" sz="1400" b="1" dirty="0" smtClean="0">
                <a:latin typeface="Microsoft Sans Serif" panose="020B0604020202020204" pitchFamily="34" charset="0"/>
                <a:cs typeface="Microsoft Sans Serif" panose="020B0604020202020204" pitchFamily="34" charset="0"/>
              </a:rPr>
              <a:t>αυξήθηκε, μειώθηκε ή παρέμεινε αμετάβλητος: </a:t>
            </a:r>
          </a:p>
        </p:txBody>
      </p:sp>
      <p:graphicFrame>
        <p:nvGraphicFramePr>
          <p:cNvPr id="24580" name="Object 3"/>
          <p:cNvGraphicFramePr>
            <a:graphicFrameLocks noChangeAspect="1"/>
          </p:cNvGraphicFramePr>
          <p:nvPr>
            <p:extLst>
              <p:ext uri="{D42A27DB-BD31-4B8C-83A1-F6EECF244321}">
                <p14:modId xmlns:p14="http://schemas.microsoft.com/office/powerpoint/2010/main" val="199093734"/>
              </p:ext>
            </p:extLst>
          </p:nvPr>
        </p:nvGraphicFramePr>
        <p:xfrm>
          <a:off x="1857375" y="1643063"/>
          <a:ext cx="6386513" cy="2901950"/>
        </p:xfrm>
        <a:graphic>
          <a:graphicData uri="http://schemas.openxmlformats.org/presentationml/2006/ole">
            <mc:AlternateContent xmlns:mc="http://schemas.openxmlformats.org/markup-compatibility/2006">
              <mc:Choice xmlns:v="urn:schemas-microsoft-com:vml" Requires="v">
                <p:oleObj spid="_x0000_s24711" name="Φύλλο εργασίας" r:id="rId5" imgW="6105441" imgH="2790718" progId="Excel.Sheet.8">
                  <p:embed/>
                </p:oleObj>
              </mc:Choice>
              <mc:Fallback>
                <p:oleObj name="Φύλλο εργασίας" r:id="rId5" imgW="6105441" imgH="2790718" progId="Excel.Sheet.8">
                  <p:embed/>
                  <p:pic>
                    <p:nvPicPr>
                      <p:cNvPr id="0" name="Object 3"/>
                      <p:cNvPicPr>
                        <a:picLocks noChangeAspect="1" noChangeArrowheads="1"/>
                      </p:cNvPicPr>
                      <p:nvPr/>
                    </p:nvPicPr>
                    <p:blipFill>
                      <a:blip r:embed="rId6"/>
                      <a:srcRect/>
                      <a:stretch>
                        <a:fillRect/>
                      </a:stretch>
                    </p:blipFill>
                    <p:spPr bwMode="auto">
                      <a:xfrm>
                        <a:off x="1857375" y="1643063"/>
                        <a:ext cx="6386513" cy="290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16</a:t>
            </a:fld>
            <a:endParaRPr lang="el-GR" altLang="en-US" dirty="0"/>
          </a:p>
        </p:txBody>
      </p:sp>
      <p:sp>
        <p:nvSpPr>
          <p:cNvPr id="5" name="Ορθογώνιο 4"/>
          <p:cNvSpPr/>
          <p:nvPr/>
        </p:nvSpPr>
        <p:spPr>
          <a:xfrm>
            <a:off x="1547664" y="4365104"/>
            <a:ext cx="6768752" cy="1785104"/>
          </a:xfrm>
          <a:prstGeom prst="rect">
            <a:avLst/>
          </a:prstGeom>
        </p:spPr>
        <p:txBody>
          <a:bodyPr wrap="square">
            <a:spAutoFit/>
          </a:bodyPr>
          <a:lstStyle/>
          <a:p>
            <a:pPr lvl="0" algn="just">
              <a:spcAft>
                <a:spcPts val="0"/>
              </a:spcAft>
              <a:tabLst>
                <a:tab pos="270510" algn="l"/>
              </a:tabLst>
            </a:pPr>
            <a:r>
              <a:rPr lang="el-GR" dirty="0">
                <a:latin typeface="Arial Black"/>
                <a:ea typeface="Times New Roman"/>
                <a:cs typeface="Tahoma"/>
              </a:rPr>
              <a:t>Σωρευτικά στις μικρές και πολύ μικρές επιχειρήσεις η συνολική μείωση από την έναρξη της κρίσης και μετά το 2010 αγγίζει </a:t>
            </a:r>
            <a:r>
              <a:rPr lang="el-GR" dirty="0" err="1">
                <a:latin typeface="Arial Black"/>
                <a:ea typeface="Times New Roman"/>
                <a:cs typeface="Tahoma"/>
              </a:rPr>
              <a:t>μεσοσταθμικά</a:t>
            </a:r>
            <a:r>
              <a:rPr lang="el-GR" dirty="0">
                <a:latin typeface="Arial Black"/>
                <a:ea typeface="Times New Roman"/>
                <a:cs typeface="Tahoma"/>
              </a:rPr>
              <a:t> το 75%. Ως προς την κερδοφορία, το 21,1% των επιχειρήσεων δηλώνει ότι ο ισολογισμός κατέγραψε κέρδη στη χρήση του 2015, έναντι του 43,1% που κατέγραψε ζημίες.</a:t>
            </a:r>
            <a:endParaRPr lang="el-GR" sz="2000" dirty="0">
              <a:effectLst/>
              <a:latin typeface="Times New Roman"/>
              <a:ea typeface="Times New Roman"/>
              <a:cs typeface="Times New Roman"/>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0" y="299691"/>
            <a:ext cx="7421563" cy="681037"/>
          </a:xfrm>
        </p:spPr>
        <p:txBody>
          <a:bodyPr/>
          <a:lstStyle/>
          <a:p>
            <a:pPr algn="ctr" eaLnBrk="1" hangingPunct="1">
              <a:defRPr/>
            </a:pPr>
            <a:r>
              <a:rPr lang="el-GR" sz="1400" b="1" dirty="0" smtClean="0">
                <a:latin typeface="Microsoft Sans Serif" panose="020B0604020202020204" pitchFamily="34" charset="0"/>
                <a:cs typeface="Microsoft Sans Serif" panose="020B0604020202020204" pitchFamily="34" charset="0"/>
              </a:rPr>
              <a:t> Ο ισολογισμός της εταιρίας σας έκλεισε το 201</a:t>
            </a:r>
            <a:r>
              <a:rPr lang="en-US" sz="1400" b="1" dirty="0" smtClean="0">
                <a:latin typeface="Microsoft Sans Serif" panose="020B0604020202020204" pitchFamily="34" charset="0"/>
                <a:cs typeface="Microsoft Sans Serif" panose="020B0604020202020204" pitchFamily="34" charset="0"/>
              </a:rPr>
              <a:t>5</a:t>
            </a:r>
            <a:r>
              <a:rPr lang="el-GR" sz="1400" b="1" dirty="0" smtClean="0">
                <a:latin typeface="Microsoft Sans Serif" panose="020B0604020202020204" pitchFamily="34" charset="0"/>
                <a:cs typeface="Microsoft Sans Serif" panose="020B0604020202020204" pitchFamily="34" charset="0"/>
              </a:rPr>
              <a:t> :</a:t>
            </a:r>
          </a:p>
        </p:txBody>
      </p:sp>
      <p:graphicFrame>
        <p:nvGraphicFramePr>
          <p:cNvPr id="24580" name="Object 3"/>
          <p:cNvGraphicFramePr>
            <a:graphicFrameLocks noChangeAspect="1"/>
          </p:cNvGraphicFramePr>
          <p:nvPr>
            <p:extLst>
              <p:ext uri="{D42A27DB-BD31-4B8C-83A1-F6EECF244321}">
                <p14:modId xmlns:p14="http://schemas.microsoft.com/office/powerpoint/2010/main" val="2142014202"/>
              </p:ext>
            </p:extLst>
          </p:nvPr>
        </p:nvGraphicFramePr>
        <p:xfrm>
          <a:off x="1857375" y="1643063"/>
          <a:ext cx="7045325" cy="2892425"/>
        </p:xfrm>
        <a:graphic>
          <a:graphicData uri="http://schemas.openxmlformats.org/presentationml/2006/ole">
            <mc:AlternateContent xmlns:mc="http://schemas.openxmlformats.org/markup-compatibility/2006">
              <mc:Choice xmlns:v="urn:schemas-microsoft-com:vml" Requires="v">
                <p:oleObj spid="_x0000_s289925" name="Φύλλο εργασίας" r:id="rId5" imgW="6734192" imgH="2781262" progId="Excel.Sheet.8">
                  <p:embed/>
                </p:oleObj>
              </mc:Choice>
              <mc:Fallback>
                <p:oleObj name="Φύλλο εργασίας" r:id="rId5" imgW="6734192" imgH="2781262" progId="Excel.Sheet.8">
                  <p:embed/>
                  <p:pic>
                    <p:nvPicPr>
                      <p:cNvPr id="0" name="Object 3"/>
                      <p:cNvPicPr>
                        <a:picLocks noChangeAspect="1" noChangeArrowheads="1"/>
                      </p:cNvPicPr>
                      <p:nvPr/>
                    </p:nvPicPr>
                    <p:blipFill>
                      <a:blip r:embed="rId6"/>
                      <a:srcRect/>
                      <a:stretch>
                        <a:fillRect/>
                      </a:stretch>
                    </p:blipFill>
                    <p:spPr bwMode="auto">
                      <a:xfrm>
                        <a:off x="1857375" y="1643063"/>
                        <a:ext cx="7045325" cy="289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17</a:t>
            </a:fld>
            <a:endParaRPr lang="el-GR"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8"/>
          <p:cNvSpPr>
            <a:spLocks noGrp="1" noChangeArrowheads="1"/>
          </p:cNvSpPr>
          <p:nvPr>
            <p:ph type="ctrTitle" idx="4294967295"/>
          </p:nvPr>
        </p:nvSpPr>
        <p:spPr>
          <a:xfrm>
            <a:off x="1214438" y="104775"/>
            <a:ext cx="7350125" cy="538163"/>
          </a:xfrm>
        </p:spPr>
        <p:txBody>
          <a:bodyPr/>
          <a:lstStyle/>
          <a:p>
            <a:pPr algn="ctr">
              <a:defRPr/>
            </a:pPr>
            <a:r>
              <a:rPr lang="el-GR" sz="1500" b="1" dirty="0" smtClean="0">
                <a:solidFill>
                  <a:srgbClr val="C000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ΚΥΚΛΟΣ ΕΡΓΑΣΙΩΝ </a:t>
            </a:r>
            <a:br>
              <a:rPr lang="el-GR" sz="1500" b="1" dirty="0" smtClean="0">
                <a:solidFill>
                  <a:srgbClr val="C000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l-GR" sz="1400" b="1" dirty="0" smtClean="0">
                <a:solidFill>
                  <a:srgbClr val="C00000"/>
                </a:solidFill>
                <a:latin typeface="Microsoft Sans Serif" panose="020B0604020202020204" pitchFamily="34" charset="0"/>
                <a:cs typeface="Microsoft Sans Serif" panose="020B0604020202020204" pitchFamily="34" charset="0"/>
              </a:rPr>
              <a:t>-Ανά κατηγορία -</a:t>
            </a:r>
            <a:endParaRPr lang="el-GR" sz="1400" b="1" dirty="0" smtClean="0">
              <a:latin typeface="Microsoft Sans Serif" panose="020B0604020202020204" pitchFamily="34" charset="0"/>
              <a:cs typeface="Microsoft Sans Serif" panose="020B0604020202020204" pitchFamily="34" charset="0"/>
            </a:endParaRPr>
          </a:p>
        </p:txBody>
      </p:sp>
      <p:graphicFrame>
        <p:nvGraphicFramePr>
          <p:cNvPr id="2" name="Πίνακας 1"/>
          <p:cNvGraphicFramePr>
            <a:graphicFrameLocks noGrp="1"/>
          </p:cNvGraphicFramePr>
          <p:nvPr>
            <p:extLst>
              <p:ext uri="{D42A27DB-BD31-4B8C-83A1-F6EECF244321}">
                <p14:modId xmlns:p14="http://schemas.microsoft.com/office/powerpoint/2010/main" val="3262013887"/>
              </p:ext>
            </p:extLst>
          </p:nvPr>
        </p:nvGraphicFramePr>
        <p:xfrm>
          <a:off x="1475656" y="1484786"/>
          <a:ext cx="7128593" cy="1512167"/>
        </p:xfrm>
        <a:graphic>
          <a:graphicData uri="http://schemas.openxmlformats.org/drawingml/2006/table">
            <a:tbl>
              <a:tblPr>
                <a:tableStyleId>{5DA37D80-6434-44D0-A028-1B22A696006F}</a:tableStyleId>
              </a:tblPr>
              <a:tblGrid>
                <a:gridCol w="1206377"/>
                <a:gridCol w="658024"/>
                <a:gridCol w="658024"/>
                <a:gridCol w="658024"/>
                <a:gridCol w="658024"/>
                <a:gridCol w="658024"/>
                <a:gridCol w="658024"/>
                <a:gridCol w="658024"/>
                <a:gridCol w="658024"/>
                <a:gridCol w="658024"/>
              </a:tblGrid>
              <a:tr h="217503">
                <a:tc rowSpan="2">
                  <a:txBody>
                    <a:bodyPr/>
                    <a:lstStyle/>
                    <a:p>
                      <a:pPr algn="ctr" rtl="0" fontAlgn="b"/>
                      <a:r>
                        <a:rPr lang="el-GR" sz="900" u="none" strike="noStrike" dirty="0">
                          <a:effectLst/>
                          <a:latin typeface="Microsoft Sans Serif" pitchFamily="34" charset="0"/>
                          <a:cs typeface="Microsoft Sans Serif" pitchFamily="34" charset="0"/>
                        </a:rPr>
                        <a:t> </a:t>
                      </a:r>
                      <a:endParaRPr lang="el-GR" sz="9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gridSpan="3">
                  <a:txBody>
                    <a:bodyPr/>
                    <a:lstStyle/>
                    <a:p>
                      <a:pPr algn="ctr" rtl="0" fontAlgn="ctr"/>
                      <a:r>
                        <a:rPr lang="el-GR" sz="900" u="none" strike="noStrike">
                          <a:effectLst/>
                          <a:latin typeface="Microsoft Sans Serif" pitchFamily="34" charset="0"/>
                          <a:cs typeface="Microsoft Sans Serif" pitchFamily="34" charset="0"/>
                        </a:rPr>
                        <a:t>ΚΛΑΔΟΣ</a:t>
                      </a:r>
                      <a:endParaRPr lang="el-GR" sz="900" b="1" i="0" u="none" strike="noStrike">
                        <a:solidFill>
                          <a:srgbClr val="FFFFFF"/>
                        </a:solidFill>
                        <a:effectLst/>
                        <a:latin typeface="Microsoft Sans Serif" panose="020B0604020202020204" pitchFamily="34" charset="0"/>
                        <a:cs typeface="Microsoft Sans Serif" panose="020B0604020202020204" pitchFamily="34" charset="0"/>
                      </a:endParaRPr>
                    </a:p>
                  </a:txBody>
                  <a:tcPr marL="9525" marR="9525" marT="9525" marB="0" anchor="ctr"/>
                </a:tc>
                <a:tc hMerge="1">
                  <a:txBody>
                    <a:bodyPr/>
                    <a:lstStyle/>
                    <a:p>
                      <a:endParaRPr lang="el-GR"/>
                    </a:p>
                  </a:txBody>
                  <a:tcPr/>
                </a:tc>
                <a:tc hMerge="1">
                  <a:txBody>
                    <a:bodyPr/>
                    <a:lstStyle/>
                    <a:p>
                      <a:endParaRPr lang="el-GR"/>
                    </a:p>
                  </a:txBody>
                  <a:tcPr/>
                </a:tc>
                <a:tc gridSpan="4">
                  <a:txBody>
                    <a:bodyPr/>
                    <a:lstStyle/>
                    <a:p>
                      <a:pPr algn="ctr" rtl="0" fontAlgn="ctr"/>
                      <a:r>
                        <a:rPr lang="el-GR" sz="900" u="none" strike="noStrike">
                          <a:effectLst/>
                          <a:latin typeface="Microsoft Sans Serif" pitchFamily="34" charset="0"/>
                          <a:cs typeface="Microsoft Sans Serif" pitchFamily="34" charset="0"/>
                        </a:rPr>
                        <a:t>ΕΤΗ ΛΕΙΤΟΥΡΓΙΑΣ</a:t>
                      </a:r>
                      <a:endParaRPr lang="el-GR" sz="900" b="1" i="0" u="none" strike="noStrike">
                        <a:solidFill>
                          <a:srgbClr val="FFFFFF"/>
                        </a:solidFill>
                        <a:effectLst/>
                        <a:latin typeface="Microsoft Sans Serif" panose="020B0604020202020204" pitchFamily="34" charset="0"/>
                        <a:cs typeface="Microsoft Sans Serif" panose="020B0604020202020204" pitchFamily="34" charset="0"/>
                      </a:endParaRPr>
                    </a:p>
                  </a:txBody>
                  <a:tcPr marL="9525" marR="9525" marT="9525" marB="0" anchor="ctr"/>
                </a:tc>
                <a:tc hMerge="1">
                  <a:txBody>
                    <a:bodyPr/>
                    <a:lstStyle/>
                    <a:p>
                      <a:endParaRPr lang="el-GR"/>
                    </a:p>
                  </a:txBody>
                  <a:tcPr/>
                </a:tc>
                <a:tc hMerge="1">
                  <a:txBody>
                    <a:bodyPr/>
                    <a:lstStyle/>
                    <a:p>
                      <a:endParaRPr lang="el-GR"/>
                    </a:p>
                  </a:txBody>
                  <a:tcPr/>
                </a:tc>
                <a:tc hMerge="1">
                  <a:txBody>
                    <a:bodyPr/>
                    <a:lstStyle/>
                    <a:p>
                      <a:endParaRPr lang="el-GR"/>
                    </a:p>
                  </a:txBody>
                  <a:tcPr/>
                </a:tc>
                <a:tc gridSpan="2">
                  <a:txBody>
                    <a:bodyPr/>
                    <a:lstStyle/>
                    <a:p>
                      <a:pPr algn="ctr" rtl="0" fontAlgn="b"/>
                      <a:r>
                        <a:rPr lang="el-GR" sz="900" u="none" strike="noStrike">
                          <a:effectLst/>
                          <a:latin typeface="Microsoft Sans Serif" pitchFamily="34" charset="0"/>
                          <a:cs typeface="Microsoft Sans Serif" pitchFamily="34" charset="0"/>
                        </a:rPr>
                        <a:t>ΠΕΡΙΟΧΗ</a:t>
                      </a:r>
                      <a:endParaRPr lang="el-GR" sz="900" b="1" i="0" u="none" strike="noStrike">
                        <a:solidFill>
                          <a:srgbClr val="FFFFFF"/>
                        </a:solidFill>
                        <a:effectLst/>
                        <a:latin typeface="Microsoft Sans Serif" panose="020B0604020202020204" pitchFamily="34" charset="0"/>
                        <a:cs typeface="Microsoft Sans Serif" panose="020B0604020202020204" pitchFamily="34" charset="0"/>
                      </a:endParaRPr>
                    </a:p>
                  </a:txBody>
                  <a:tcPr marL="9525" marR="9525" marT="9525" marB="0" anchor="b"/>
                </a:tc>
                <a:tc hMerge="1">
                  <a:txBody>
                    <a:bodyPr/>
                    <a:lstStyle/>
                    <a:p>
                      <a:endParaRPr lang="el-GR"/>
                    </a:p>
                  </a:txBody>
                  <a:tcPr/>
                </a:tc>
              </a:tr>
              <a:tr h="466080">
                <a:tc vMerge="1">
                  <a:txBody>
                    <a:bodyPr/>
                    <a:lstStyle/>
                    <a:p>
                      <a:endParaRPr lang="el-GR"/>
                    </a:p>
                  </a:txBody>
                  <a:tcPr/>
                </a:tc>
                <a:tc>
                  <a:txBody>
                    <a:bodyPr/>
                    <a:lstStyle/>
                    <a:p>
                      <a:pPr algn="ctr" rtl="0" fontAlgn="ctr"/>
                      <a:r>
                        <a:rPr lang="el-GR" sz="900" u="none" strike="noStrike">
                          <a:effectLst/>
                          <a:latin typeface="Microsoft Sans Serif" pitchFamily="34" charset="0"/>
                          <a:cs typeface="Microsoft Sans Serif" pitchFamily="34" charset="0"/>
                        </a:rPr>
                        <a:t>Εμπόριο</a:t>
                      </a:r>
                      <a:endParaRPr lang="el-GR" sz="900" b="1" i="0" u="none" strike="noStrike">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900" u="none" strike="noStrike">
                          <a:effectLst/>
                          <a:latin typeface="Microsoft Sans Serif" pitchFamily="34" charset="0"/>
                          <a:cs typeface="Microsoft Sans Serif" pitchFamily="34" charset="0"/>
                        </a:rPr>
                        <a:t>Μεταποίηση</a:t>
                      </a:r>
                      <a:endParaRPr lang="el-GR" sz="900" b="1" i="0" u="none" strike="noStrike">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900" u="none" strike="noStrike">
                          <a:effectLst/>
                          <a:latin typeface="Microsoft Sans Serif" pitchFamily="34" charset="0"/>
                          <a:cs typeface="Microsoft Sans Serif" pitchFamily="34" charset="0"/>
                        </a:rPr>
                        <a:t>Υπηρεσίες</a:t>
                      </a:r>
                      <a:endParaRPr lang="el-GR" sz="900" b="1" i="0" u="none" strike="noStrike">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900" u="none" strike="noStrike">
                          <a:effectLst/>
                          <a:latin typeface="Microsoft Sans Serif" pitchFamily="34" charset="0"/>
                          <a:cs typeface="Microsoft Sans Serif" pitchFamily="34" charset="0"/>
                        </a:rPr>
                        <a:t>έως 5 χρόνια</a:t>
                      </a:r>
                      <a:endParaRPr lang="el-GR" sz="900" b="1" i="0" u="none" strike="noStrike">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900" u="none" strike="noStrike">
                          <a:effectLst/>
                          <a:latin typeface="Microsoft Sans Serif" pitchFamily="34" charset="0"/>
                          <a:cs typeface="Microsoft Sans Serif" pitchFamily="34" charset="0"/>
                        </a:rPr>
                        <a:t>5-10 χρόνια</a:t>
                      </a:r>
                      <a:endParaRPr lang="el-GR" sz="900" b="1" i="0" u="none" strike="noStrike">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900" u="none" strike="noStrike">
                          <a:effectLst/>
                          <a:latin typeface="Microsoft Sans Serif" pitchFamily="34" charset="0"/>
                          <a:cs typeface="Microsoft Sans Serif" pitchFamily="34" charset="0"/>
                        </a:rPr>
                        <a:t>10-15 χρόνια</a:t>
                      </a:r>
                      <a:endParaRPr lang="el-GR" sz="900" b="1" i="0" u="none" strike="noStrike">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900" u="none" strike="noStrike">
                          <a:effectLst/>
                          <a:latin typeface="Microsoft Sans Serif" pitchFamily="34" charset="0"/>
                          <a:cs typeface="Microsoft Sans Serif" pitchFamily="34" charset="0"/>
                        </a:rPr>
                        <a:t>15 χρόνια και άνω</a:t>
                      </a:r>
                      <a:endParaRPr lang="el-GR" sz="900" b="1" i="0" u="none" strike="noStrike">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900" u="none" strike="noStrike">
                          <a:effectLst/>
                          <a:latin typeface="Microsoft Sans Serif" pitchFamily="34" charset="0"/>
                          <a:cs typeface="Microsoft Sans Serif" pitchFamily="34" charset="0"/>
                        </a:rPr>
                        <a:t>Αττική</a:t>
                      </a:r>
                      <a:endParaRPr lang="el-GR" sz="900" b="1" i="0" u="none" strike="noStrike">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900" u="none" strike="noStrike" dirty="0">
                          <a:effectLst/>
                          <a:latin typeface="Microsoft Sans Serif" pitchFamily="34" charset="0"/>
                          <a:cs typeface="Microsoft Sans Serif" pitchFamily="34" charset="0"/>
                        </a:rPr>
                        <a:t>Υπόλοιπη Ελλάδα</a:t>
                      </a:r>
                      <a:endParaRPr lang="el-GR" sz="900" b="1" i="0" u="none" strike="noStrike" dirty="0">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r>
              <a:tr h="207146">
                <a:tc>
                  <a:txBody>
                    <a:bodyPr/>
                    <a:lstStyle/>
                    <a:p>
                      <a:pPr algn="l" rtl="0" fontAlgn="b"/>
                      <a:r>
                        <a:rPr lang="el-GR" sz="1000" u="none" strike="noStrike" dirty="0">
                          <a:effectLst/>
                          <a:latin typeface="Microsoft Sans Serif" pitchFamily="34" charset="0"/>
                          <a:cs typeface="Microsoft Sans Serif" pitchFamily="34" charset="0"/>
                        </a:rPr>
                        <a:t>Αυξήθηκε </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u="none" strike="noStrike">
                          <a:effectLst/>
                          <a:latin typeface="Microsoft Sans Serif" pitchFamily="34" charset="0"/>
                          <a:cs typeface="Microsoft Sans Serif" pitchFamily="34" charset="0"/>
                        </a:rPr>
                        <a:t>13,5</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12,5</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12,6</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17,2</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13,3</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11,7</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12,7</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13,5</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12,6</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207146">
                <a:tc>
                  <a:txBody>
                    <a:bodyPr/>
                    <a:lstStyle/>
                    <a:p>
                      <a:pPr algn="l" rtl="0" fontAlgn="b"/>
                      <a:r>
                        <a:rPr lang="el-GR" sz="1000" u="none" strike="noStrike" dirty="0">
                          <a:effectLst/>
                          <a:latin typeface="Microsoft Sans Serif" pitchFamily="34" charset="0"/>
                          <a:cs typeface="Microsoft Sans Serif" pitchFamily="34" charset="0"/>
                        </a:rPr>
                        <a:t>Μειώθηκε </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u="none" strike="noStrike" dirty="0">
                          <a:effectLst/>
                          <a:latin typeface="Microsoft Sans Serif" pitchFamily="34" charset="0"/>
                          <a:cs typeface="Microsoft Sans Serif" pitchFamily="34" charset="0"/>
                        </a:rPr>
                        <a:t>63,8</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62,9</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62,1</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50</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55,6</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63,6</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64,1</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62,6</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63,1</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207146">
                <a:tc>
                  <a:txBody>
                    <a:bodyPr/>
                    <a:lstStyle/>
                    <a:p>
                      <a:pPr algn="l" rtl="0" fontAlgn="b"/>
                      <a:r>
                        <a:rPr lang="el-GR" sz="1000" u="none" strike="noStrike">
                          <a:effectLst/>
                          <a:latin typeface="Microsoft Sans Serif" pitchFamily="34" charset="0"/>
                          <a:cs typeface="Microsoft Sans Serif" pitchFamily="34" charset="0"/>
                        </a:rPr>
                        <a:t>Αμετάβλητος/η </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u="none" strike="noStrike" dirty="0">
                          <a:effectLst/>
                          <a:latin typeface="Microsoft Sans Serif" pitchFamily="34" charset="0"/>
                          <a:cs typeface="Microsoft Sans Serif" pitchFamily="34" charset="0"/>
                        </a:rPr>
                        <a:t>22,2</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dirty="0">
                          <a:effectLst/>
                          <a:latin typeface="Microsoft Sans Serif" pitchFamily="34" charset="0"/>
                          <a:cs typeface="Microsoft Sans Serif" pitchFamily="34" charset="0"/>
                        </a:rPr>
                        <a:t>24,6</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24,5</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31</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31,1</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24,7</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22,7</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23,6</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23,7</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207146">
                <a:tc>
                  <a:txBody>
                    <a:bodyPr/>
                    <a:lstStyle/>
                    <a:p>
                      <a:pPr algn="l" rtl="0" fontAlgn="b"/>
                      <a:r>
                        <a:rPr lang="el-GR" sz="1000" u="none" strike="noStrike">
                          <a:effectLst/>
                          <a:latin typeface="Microsoft Sans Serif" pitchFamily="34" charset="0"/>
                          <a:cs typeface="Microsoft Sans Serif" pitchFamily="34" charset="0"/>
                        </a:rPr>
                        <a:t>ΔΑ</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u="none" strike="noStrike">
                          <a:effectLst/>
                          <a:latin typeface="Microsoft Sans Serif" pitchFamily="34" charset="0"/>
                          <a:cs typeface="Microsoft Sans Serif" pitchFamily="34" charset="0"/>
                        </a:rPr>
                        <a:t>0,5</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dirty="0">
                          <a:effectLst/>
                          <a:latin typeface="Microsoft Sans Serif" pitchFamily="34" charset="0"/>
                          <a:cs typeface="Microsoft Sans Serif" pitchFamily="34" charset="0"/>
                        </a:rPr>
                        <a:t> </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dirty="0">
                          <a:effectLst/>
                          <a:latin typeface="Microsoft Sans Serif" pitchFamily="34" charset="0"/>
                          <a:cs typeface="Microsoft Sans Serif" pitchFamily="34" charset="0"/>
                        </a:rPr>
                        <a:t>0,8</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dirty="0">
                          <a:effectLst/>
                          <a:latin typeface="Microsoft Sans Serif" pitchFamily="34" charset="0"/>
                          <a:cs typeface="Microsoft Sans Serif" pitchFamily="34" charset="0"/>
                        </a:rPr>
                        <a:t>1,8</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dirty="0">
                          <a:effectLst/>
                          <a:latin typeface="Microsoft Sans Serif" pitchFamily="34" charset="0"/>
                          <a:cs typeface="Microsoft Sans Serif" pitchFamily="34" charset="0"/>
                        </a:rPr>
                        <a:t> </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dirty="0">
                          <a:effectLst/>
                          <a:latin typeface="Microsoft Sans Serif" pitchFamily="34" charset="0"/>
                          <a:cs typeface="Microsoft Sans Serif" pitchFamily="34" charset="0"/>
                        </a:rPr>
                        <a:t> </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dirty="0">
                          <a:effectLst/>
                          <a:latin typeface="Microsoft Sans Serif" pitchFamily="34" charset="0"/>
                          <a:cs typeface="Microsoft Sans Serif" pitchFamily="34" charset="0"/>
                        </a:rPr>
                        <a:t>0,5</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dirty="0">
                          <a:effectLst/>
                          <a:latin typeface="Microsoft Sans Serif" pitchFamily="34" charset="0"/>
                          <a:cs typeface="Microsoft Sans Serif" pitchFamily="34" charset="0"/>
                        </a:rPr>
                        <a:t>0,3</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dirty="0">
                          <a:effectLst/>
                          <a:latin typeface="Microsoft Sans Serif" pitchFamily="34" charset="0"/>
                          <a:cs typeface="Microsoft Sans Serif" pitchFamily="34" charset="0"/>
                        </a:rPr>
                        <a:t>0,6</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bl>
          </a:graphicData>
        </a:graphic>
      </p:graphicFrame>
      <p:graphicFrame>
        <p:nvGraphicFramePr>
          <p:cNvPr id="3" name="Πίνακας 2"/>
          <p:cNvGraphicFramePr>
            <a:graphicFrameLocks noGrp="1"/>
          </p:cNvGraphicFramePr>
          <p:nvPr>
            <p:extLst>
              <p:ext uri="{D42A27DB-BD31-4B8C-83A1-F6EECF244321}">
                <p14:modId xmlns:p14="http://schemas.microsoft.com/office/powerpoint/2010/main" val="2642107092"/>
              </p:ext>
            </p:extLst>
          </p:nvPr>
        </p:nvGraphicFramePr>
        <p:xfrm>
          <a:off x="1475656" y="3573018"/>
          <a:ext cx="7274647" cy="1656183"/>
        </p:xfrm>
        <a:graphic>
          <a:graphicData uri="http://schemas.openxmlformats.org/drawingml/2006/table">
            <a:tbl>
              <a:tblPr>
                <a:tableStyleId>{5DA37D80-6434-44D0-A028-1B22A696006F}</a:tableStyleId>
              </a:tblPr>
              <a:tblGrid>
                <a:gridCol w="1231093"/>
                <a:gridCol w="671506"/>
                <a:gridCol w="671506"/>
                <a:gridCol w="671506"/>
                <a:gridCol w="671506"/>
                <a:gridCol w="671506"/>
                <a:gridCol w="671506"/>
                <a:gridCol w="671506"/>
                <a:gridCol w="671506"/>
                <a:gridCol w="671506"/>
              </a:tblGrid>
              <a:tr h="238219">
                <a:tc rowSpan="2">
                  <a:txBody>
                    <a:bodyPr/>
                    <a:lstStyle/>
                    <a:p>
                      <a:pPr algn="ctr" rtl="0" fontAlgn="b"/>
                      <a:r>
                        <a:rPr lang="el-GR" sz="900" u="none" strike="noStrike" dirty="0">
                          <a:effectLst/>
                          <a:latin typeface="Microsoft Sans Serif" pitchFamily="34" charset="0"/>
                          <a:cs typeface="Microsoft Sans Serif" pitchFamily="34" charset="0"/>
                        </a:rPr>
                        <a:t> </a:t>
                      </a:r>
                      <a:endParaRPr lang="el-GR" sz="9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gridSpan="4">
                  <a:txBody>
                    <a:bodyPr/>
                    <a:lstStyle/>
                    <a:p>
                      <a:pPr algn="ctr" rtl="0" fontAlgn="ctr"/>
                      <a:r>
                        <a:rPr lang="el-GR" sz="900" u="none" strike="noStrike">
                          <a:effectLst/>
                          <a:latin typeface="Microsoft Sans Serif" pitchFamily="34" charset="0"/>
                          <a:cs typeface="Microsoft Sans Serif" pitchFamily="34" charset="0"/>
                        </a:rPr>
                        <a:t>ΤΖΙΡΟΣ</a:t>
                      </a:r>
                      <a:endParaRPr lang="el-GR" sz="900" b="1" i="0" u="none" strike="noStrike">
                        <a:solidFill>
                          <a:srgbClr val="FFFFFF"/>
                        </a:solidFill>
                        <a:effectLst/>
                        <a:latin typeface="Microsoft Sans Serif" panose="020B0604020202020204" pitchFamily="34" charset="0"/>
                        <a:cs typeface="Microsoft Sans Serif" panose="020B0604020202020204" pitchFamily="34" charset="0"/>
                      </a:endParaRPr>
                    </a:p>
                  </a:txBody>
                  <a:tcPr marL="9525" marR="9525" marT="9525" marB="0" anchor="ctr"/>
                </a:tc>
                <a:tc hMerge="1">
                  <a:txBody>
                    <a:bodyPr/>
                    <a:lstStyle/>
                    <a:p>
                      <a:endParaRPr lang="el-GR"/>
                    </a:p>
                  </a:txBody>
                  <a:tcPr/>
                </a:tc>
                <a:tc hMerge="1">
                  <a:txBody>
                    <a:bodyPr/>
                    <a:lstStyle/>
                    <a:p>
                      <a:endParaRPr lang="el-GR"/>
                    </a:p>
                  </a:txBody>
                  <a:tcPr/>
                </a:tc>
                <a:tc hMerge="1">
                  <a:txBody>
                    <a:bodyPr/>
                    <a:lstStyle/>
                    <a:p>
                      <a:endParaRPr lang="el-GR"/>
                    </a:p>
                  </a:txBody>
                  <a:tcPr/>
                </a:tc>
                <a:tc gridSpan="5">
                  <a:txBody>
                    <a:bodyPr/>
                    <a:lstStyle/>
                    <a:p>
                      <a:pPr algn="ctr" rtl="0" fontAlgn="ctr"/>
                      <a:r>
                        <a:rPr lang="el-GR" sz="900" u="none" strike="noStrike">
                          <a:effectLst/>
                          <a:latin typeface="Microsoft Sans Serif" pitchFamily="34" charset="0"/>
                          <a:cs typeface="Microsoft Sans Serif" pitchFamily="34" charset="0"/>
                        </a:rPr>
                        <a:t>ΑΡΙΘΜΟΣ ΕΡΓΑΖΟΜΕΝΩΝ</a:t>
                      </a:r>
                      <a:endParaRPr lang="el-GR" sz="900" b="1" i="0" u="none" strike="noStrike">
                        <a:solidFill>
                          <a:srgbClr val="FFFFFF"/>
                        </a:solidFill>
                        <a:effectLst/>
                        <a:latin typeface="Microsoft Sans Serif" panose="020B0604020202020204" pitchFamily="34" charset="0"/>
                        <a:cs typeface="Microsoft Sans Serif" panose="020B0604020202020204" pitchFamily="34" charset="0"/>
                      </a:endParaRPr>
                    </a:p>
                  </a:txBody>
                  <a:tcPr marL="9525" marR="9525" marT="9525"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510468">
                <a:tc vMerge="1">
                  <a:txBody>
                    <a:bodyPr/>
                    <a:lstStyle/>
                    <a:p>
                      <a:endParaRPr lang="el-GR"/>
                    </a:p>
                  </a:txBody>
                  <a:tcPr/>
                </a:tc>
                <a:tc>
                  <a:txBody>
                    <a:bodyPr/>
                    <a:lstStyle/>
                    <a:p>
                      <a:pPr algn="ctr" rtl="0" fontAlgn="ctr"/>
                      <a:r>
                        <a:rPr lang="el-GR" sz="900" u="none" strike="noStrike">
                          <a:effectLst/>
                          <a:latin typeface="Microsoft Sans Serif" pitchFamily="34" charset="0"/>
                          <a:cs typeface="Microsoft Sans Serif" pitchFamily="34" charset="0"/>
                        </a:rPr>
                        <a:t>Κάτω από 50 χιλιάδες</a:t>
                      </a:r>
                      <a:endParaRPr lang="el-GR" sz="900" b="1" i="0" u="none" strike="noStrike">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l" rtl="0" fontAlgn="ctr"/>
                      <a:r>
                        <a:rPr lang="el-GR" sz="900" u="none" strike="noStrike">
                          <a:effectLst/>
                          <a:latin typeface="Microsoft Sans Serif" pitchFamily="34" charset="0"/>
                          <a:cs typeface="Microsoft Sans Serif" pitchFamily="34" charset="0"/>
                        </a:rPr>
                        <a:t>50-100 χιλιάδες</a:t>
                      </a:r>
                      <a:endParaRPr lang="el-GR" sz="900" b="1" i="0" u="none" strike="noStrike">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900" u="none" strike="noStrike">
                          <a:effectLst/>
                          <a:latin typeface="Microsoft Sans Serif" pitchFamily="34" charset="0"/>
                          <a:cs typeface="Microsoft Sans Serif" pitchFamily="34" charset="0"/>
                        </a:rPr>
                        <a:t>100-300 χιλιάδες</a:t>
                      </a:r>
                      <a:endParaRPr lang="el-GR" sz="900" b="1" i="0" u="none" strike="noStrike">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900" u="none" strike="noStrike">
                          <a:effectLst/>
                          <a:latin typeface="Microsoft Sans Serif" pitchFamily="34" charset="0"/>
                          <a:cs typeface="Microsoft Sans Serif" pitchFamily="34" charset="0"/>
                        </a:rPr>
                        <a:t>Πάνω από 300 χιλιάδες</a:t>
                      </a:r>
                      <a:endParaRPr lang="el-GR" sz="900" b="1" i="0" u="none" strike="noStrike">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900" u="none" strike="noStrike">
                          <a:effectLst/>
                          <a:latin typeface="Microsoft Sans Serif" pitchFamily="34" charset="0"/>
                          <a:cs typeface="Microsoft Sans Serif" pitchFamily="34" charset="0"/>
                        </a:rPr>
                        <a:t>Χωρίς προσωπικό</a:t>
                      </a:r>
                      <a:endParaRPr lang="el-GR" sz="900" b="1" i="0" u="none" strike="noStrike">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900" u="none" strike="noStrike">
                          <a:effectLst/>
                          <a:latin typeface="Microsoft Sans Serif" pitchFamily="34" charset="0"/>
                          <a:cs typeface="Microsoft Sans Serif" pitchFamily="34" charset="0"/>
                        </a:rPr>
                        <a:t>1 άτομο</a:t>
                      </a:r>
                      <a:endParaRPr lang="el-GR" sz="900" b="1" i="0" u="none" strike="noStrike">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900" u="none" strike="noStrike">
                          <a:effectLst/>
                          <a:latin typeface="Microsoft Sans Serif" pitchFamily="34" charset="0"/>
                          <a:cs typeface="Microsoft Sans Serif" pitchFamily="34" charset="0"/>
                        </a:rPr>
                        <a:t>2-3 άτομα</a:t>
                      </a:r>
                      <a:endParaRPr lang="el-GR" sz="900" b="1" i="0" u="none" strike="noStrike">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900" u="none" strike="noStrike">
                          <a:effectLst/>
                          <a:latin typeface="Microsoft Sans Serif" pitchFamily="34" charset="0"/>
                          <a:cs typeface="Microsoft Sans Serif" pitchFamily="34" charset="0"/>
                        </a:rPr>
                        <a:t>4-5 άτομα</a:t>
                      </a:r>
                      <a:endParaRPr lang="el-GR" sz="900" b="1" i="0" u="none" strike="noStrike">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900" u="none" strike="noStrike">
                          <a:effectLst/>
                          <a:latin typeface="Microsoft Sans Serif" pitchFamily="34" charset="0"/>
                          <a:cs typeface="Microsoft Sans Serif" pitchFamily="34" charset="0"/>
                        </a:rPr>
                        <a:t>Πάνω από 5 άτομα</a:t>
                      </a:r>
                      <a:endParaRPr lang="el-GR" sz="900" b="1" i="0" u="none" strike="noStrike">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r>
              <a:tr h="226874">
                <a:tc>
                  <a:txBody>
                    <a:bodyPr/>
                    <a:lstStyle/>
                    <a:p>
                      <a:pPr algn="l" rtl="0" fontAlgn="b"/>
                      <a:r>
                        <a:rPr lang="el-GR" sz="1000" u="none" strike="noStrike" dirty="0">
                          <a:effectLst/>
                          <a:latin typeface="Microsoft Sans Serif" pitchFamily="34" charset="0"/>
                          <a:cs typeface="Microsoft Sans Serif" pitchFamily="34" charset="0"/>
                        </a:rPr>
                        <a:t>Αυξήθηκε </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u="none" strike="noStrike">
                          <a:effectLst/>
                          <a:latin typeface="Microsoft Sans Serif" pitchFamily="34" charset="0"/>
                          <a:cs typeface="Microsoft Sans Serif" pitchFamily="34" charset="0"/>
                        </a:rPr>
                        <a:t>8,2</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15,5</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16,3</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22,4</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7,1</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12</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14,8</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17,8</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22,5</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226874">
                <a:tc>
                  <a:txBody>
                    <a:bodyPr/>
                    <a:lstStyle/>
                    <a:p>
                      <a:pPr algn="l" rtl="0" fontAlgn="b"/>
                      <a:r>
                        <a:rPr lang="el-GR" sz="1000" u="none" strike="noStrike" dirty="0">
                          <a:effectLst/>
                          <a:latin typeface="Microsoft Sans Serif" pitchFamily="34" charset="0"/>
                          <a:cs typeface="Microsoft Sans Serif" pitchFamily="34" charset="0"/>
                        </a:rPr>
                        <a:t>Μειώθηκε </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b="1" u="none" strike="noStrike" dirty="0">
                          <a:effectLst/>
                          <a:latin typeface="Microsoft Sans Serif" pitchFamily="34" charset="0"/>
                          <a:cs typeface="Microsoft Sans Serif" pitchFamily="34" charset="0"/>
                        </a:rPr>
                        <a:t>72,1</a:t>
                      </a:r>
                      <a:endParaRPr lang="el-GR" sz="1000" b="1"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b="1" u="none" strike="noStrike" dirty="0">
                          <a:effectLst/>
                          <a:latin typeface="Microsoft Sans Serif" pitchFamily="34" charset="0"/>
                          <a:cs typeface="Microsoft Sans Serif" pitchFamily="34" charset="0"/>
                        </a:rPr>
                        <a:t>57,7</a:t>
                      </a:r>
                      <a:endParaRPr lang="el-GR" sz="1000" b="1"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b="1" u="none" strike="noStrike" dirty="0">
                          <a:effectLst/>
                          <a:latin typeface="Microsoft Sans Serif" pitchFamily="34" charset="0"/>
                          <a:cs typeface="Microsoft Sans Serif" pitchFamily="34" charset="0"/>
                        </a:rPr>
                        <a:t>56</a:t>
                      </a:r>
                      <a:endParaRPr lang="el-GR" sz="1000" b="1"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b="1" u="none" strike="noStrike" dirty="0">
                          <a:effectLst/>
                          <a:latin typeface="Microsoft Sans Serif" pitchFamily="34" charset="0"/>
                          <a:cs typeface="Microsoft Sans Serif" pitchFamily="34" charset="0"/>
                        </a:rPr>
                        <a:t>45,8</a:t>
                      </a:r>
                      <a:endParaRPr lang="el-GR" sz="1000" b="1"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68,6</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65,7</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65,2</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54,5</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42,2</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226874">
                <a:tc>
                  <a:txBody>
                    <a:bodyPr/>
                    <a:lstStyle/>
                    <a:p>
                      <a:pPr algn="l" rtl="0" fontAlgn="b"/>
                      <a:r>
                        <a:rPr lang="el-GR" sz="1000" u="none" strike="noStrike" dirty="0">
                          <a:effectLst/>
                          <a:latin typeface="Microsoft Sans Serif" pitchFamily="34" charset="0"/>
                          <a:cs typeface="Microsoft Sans Serif" pitchFamily="34" charset="0"/>
                        </a:rPr>
                        <a:t>Αμετάβλητος/η </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u="none" strike="noStrike" dirty="0">
                          <a:effectLst/>
                          <a:latin typeface="Microsoft Sans Serif" pitchFamily="34" charset="0"/>
                          <a:cs typeface="Microsoft Sans Serif" pitchFamily="34" charset="0"/>
                        </a:rPr>
                        <a:t>19,5</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26,8</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27,1</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29,9</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23,6</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21,9</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19,9</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26,7</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a:effectLst/>
                          <a:latin typeface="Microsoft Sans Serif" pitchFamily="34" charset="0"/>
                          <a:cs typeface="Microsoft Sans Serif" pitchFamily="34" charset="0"/>
                        </a:rPr>
                        <a:t>34,3</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226874">
                <a:tc>
                  <a:txBody>
                    <a:bodyPr/>
                    <a:lstStyle/>
                    <a:p>
                      <a:pPr algn="l" rtl="0" fontAlgn="b"/>
                      <a:r>
                        <a:rPr lang="el-GR" sz="1000" u="none" strike="noStrike">
                          <a:effectLst/>
                          <a:latin typeface="Microsoft Sans Serif" pitchFamily="34" charset="0"/>
                          <a:cs typeface="Microsoft Sans Serif" pitchFamily="34" charset="0"/>
                        </a:rPr>
                        <a:t>ΔΑ</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u="none" strike="noStrike" dirty="0">
                          <a:effectLst/>
                          <a:latin typeface="Microsoft Sans Serif" pitchFamily="34" charset="0"/>
                          <a:cs typeface="Microsoft Sans Serif" pitchFamily="34" charset="0"/>
                        </a:rPr>
                        <a:t>0,2</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dirty="0">
                          <a:effectLst/>
                          <a:latin typeface="Microsoft Sans Serif" pitchFamily="34" charset="0"/>
                          <a:cs typeface="Microsoft Sans Serif" pitchFamily="34" charset="0"/>
                        </a:rPr>
                        <a:t> </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dirty="0">
                          <a:effectLst/>
                          <a:latin typeface="Microsoft Sans Serif" pitchFamily="34" charset="0"/>
                          <a:cs typeface="Microsoft Sans Serif" pitchFamily="34" charset="0"/>
                        </a:rPr>
                        <a:t>0,6</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dirty="0">
                          <a:effectLst/>
                          <a:latin typeface="Microsoft Sans Serif" pitchFamily="34" charset="0"/>
                          <a:cs typeface="Microsoft Sans Serif" pitchFamily="34" charset="0"/>
                        </a:rPr>
                        <a:t>1,9</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dirty="0">
                          <a:effectLst/>
                          <a:latin typeface="Microsoft Sans Serif" pitchFamily="34" charset="0"/>
                          <a:cs typeface="Microsoft Sans Serif" pitchFamily="34" charset="0"/>
                        </a:rPr>
                        <a:t>0,7</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dirty="0">
                          <a:effectLst/>
                          <a:latin typeface="Microsoft Sans Serif" pitchFamily="34" charset="0"/>
                          <a:cs typeface="Microsoft Sans Serif" pitchFamily="34" charset="0"/>
                        </a:rPr>
                        <a:t>0,4</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dirty="0">
                          <a:effectLst/>
                          <a:latin typeface="Microsoft Sans Serif" pitchFamily="34" charset="0"/>
                          <a:cs typeface="Microsoft Sans Serif" pitchFamily="34" charset="0"/>
                        </a:rPr>
                        <a:t>0,1</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dirty="0">
                          <a:effectLst/>
                          <a:latin typeface="Microsoft Sans Serif" pitchFamily="34" charset="0"/>
                          <a:cs typeface="Microsoft Sans Serif" pitchFamily="34" charset="0"/>
                        </a:rPr>
                        <a:t>1</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1000" u="none" strike="noStrike" dirty="0">
                          <a:effectLst/>
                          <a:latin typeface="Microsoft Sans Serif" pitchFamily="34" charset="0"/>
                          <a:cs typeface="Microsoft Sans Serif" pitchFamily="34" charset="0"/>
                        </a:rPr>
                        <a:t>1</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bl>
          </a:graphicData>
        </a:graphic>
      </p:graphicFrame>
      <p:sp>
        <p:nvSpPr>
          <p:cNvPr id="6" name="Θέση αριθμού διαφάνειας 5"/>
          <p:cNvSpPr>
            <a:spLocks noGrp="1"/>
          </p:cNvSpPr>
          <p:nvPr>
            <p:ph type="sldNum" sz="quarter" idx="12"/>
          </p:nvPr>
        </p:nvSpPr>
        <p:spPr/>
        <p:txBody>
          <a:bodyPr/>
          <a:lstStyle/>
          <a:p>
            <a:pPr>
              <a:defRPr/>
            </a:pPr>
            <a:fld id="{3123F266-158D-42EB-A49C-3AAC6C8E547E}" type="slidenum">
              <a:rPr lang="el-GR" altLang="en-US" smtClean="0"/>
              <a:pPr>
                <a:defRPr/>
              </a:pPr>
              <a:t>18</a:t>
            </a:fld>
            <a:endParaRPr lang="el-GR"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8"/>
          <p:cNvSpPr>
            <a:spLocks noGrp="1" noChangeArrowheads="1"/>
          </p:cNvSpPr>
          <p:nvPr>
            <p:ph type="ctrTitle" idx="4294967295"/>
          </p:nvPr>
        </p:nvSpPr>
        <p:spPr>
          <a:xfrm>
            <a:off x="1143000" y="142875"/>
            <a:ext cx="7421563" cy="681038"/>
          </a:xfrm>
        </p:spPr>
        <p:txBody>
          <a:bodyPr/>
          <a:lstStyle/>
          <a:p>
            <a:pPr algn="ctr" eaLnBrk="1" hangingPunct="1">
              <a:defRPr/>
            </a:pPr>
            <a:r>
              <a:rPr lang="el-GR" sz="1600" b="1" dirty="0" smtClean="0">
                <a:solidFill>
                  <a:srgbClr val="C00000"/>
                </a:solidFill>
                <a:effectLst>
                  <a:outerShdw blurRad="38100" dist="38100" dir="2700000" algn="tl">
                    <a:srgbClr val="000000">
                      <a:alpha val="43137"/>
                    </a:srgbClr>
                  </a:outerShdw>
                </a:effectLst>
                <a:latin typeface="Calibri" pitchFamily="34" charset="0"/>
              </a:rPr>
              <a:t>ΚΥΚΛΟΣ ΕΡΓΑΣΙΩΝ</a:t>
            </a:r>
            <a:r>
              <a:rPr lang="el-GR" sz="1400" b="1" dirty="0" smtClean="0">
                <a:solidFill>
                  <a:srgbClr val="C00000"/>
                </a:solidFill>
                <a:effectLst>
                  <a:outerShdw blurRad="38100" dist="38100" dir="2700000" algn="tl">
                    <a:srgbClr val="000000">
                      <a:alpha val="43137"/>
                    </a:srgbClr>
                  </a:outerShdw>
                </a:effectLst>
                <a:latin typeface="Calibri" pitchFamily="34" charset="0"/>
              </a:rPr>
              <a:t> </a:t>
            </a:r>
            <a:r>
              <a:rPr lang="el-GR" sz="1600" b="1" dirty="0" smtClean="0">
                <a:latin typeface="Century Gothic" pitchFamily="34" charset="0"/>
              </a:rPr>
              <a:t/>
            </a:r>
            <a:br>
              <a:rPr lang="el-GR" sz="1600" b="1" dirty="0" smtClean="0">
                <a:latin typeface="Century Gothic" pitchFamily="34" charset="0"/>
              </a:rPr>
            </a:br>
            <a:r>
              <a:rPr lang="el-GR" sz="1500" b="1" dirty="0" smtClean="0">
                <a:latin typeface="Calibri" pitchFamily="34" charset="0"/>
              </a:rPr>
              <a:t>ΑΠΟΤΙΜΗΣΗ ΤΕΛΕΥΤΑΙΟΥ ΕΞΑΜΗΝΟΥ</a:t>
            </a:r>
            <a:br>
              <a:rPr lang="el-GR" sz="1500" b="1" dirty="0" smtClean="0">
                <a:latin typeface="Calibri" pitchFamily="34" charset="0"/>
              </a:rPr>
            </a:br>
            <a:r>
              <a:rPr lang="el-GR" sz="1500" b="1" dirty="0" smtClean="0">
                <a:solidFill>
                  <a:srgbClr val="C00000"/>
                </a:solidFill>
                <a:latin typeface="Calibri" pitchFamily="34" charset="0"/>
              </a:rPr>
              <a:t>ΣΥΓΚΡΙΣΗ ΜΕ ΠΡΟΗΓΟΥΜΕΝΕΣ ΕΡΕΥΝΕΣ</a:t>
            </a: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3007216085"/>
              </p:ext>
            </p:extLst>
          </p:nvPr>
        </p:nvGraphicFramePr>
        <p:xfrm>
          <a:off x="1331913" y="1052513"/>
          <a:ext cx="7188200" cy="5230812"/>
        </p:xfrm>
        <a:graphic>
          <a:graphicData uri="http://schemas.openxmlformats.org/presentationml/2006/ole">
            <mc:AlternateContent xmlns:mc="http://schemas.openxmlformats.org/markup-compatibility/2006">
              <mc:Choice xmlns:v="urn:schemas-microsoft-com:vml" Requires="v">
                <p:oleObj spid="_x0000_s26757" name="Γράφημα" r:id="rId4" imgW="7715216" imgH="5619803" progId="MSGraph.Chart.8">
                  <p:embed followColorScheme="full"/>
                </p:oleObj>
              </mc:Choice>
              <mc:Fallback>
                <p:oleObj name="Γράφημα" r:id="rId4" imgW="7715216" imgH="5619803"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913" y="1052513"/>
                        <a:ext cx="7188200"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Lst>
                    </p:spPr>
                  </p:pic>
                </p:oleObj>
              </mc:Fallback>
            </mc:AlternateContent>
          </a:graphicData>
        </a:graphic>
      </p:graphicFrame>
      <p:sp>
        <p:nvSpPr>
          <p:cNvPr id="5" name="Θέση αριθμού διαφάνειας 4"/>
          <p:cNvSpPr>
            <a:spLocks noGrp="1"/>
          </p:cNvSpPr>
          <p:nvPr>
            <p:ph type="sldNum" sz="quarter" idx="12"/>
          </p:nvPr>
        </p:nvSpPr>
        <p:spPr/>
        <p:txBody>
          <a:bodyPr/>
          <a:lstStyle/>
          <a:p>
            <a:pPr>
              <a:defRPr/>
            </a:pPr>
            <a:fld id="{3123F266-158D-42EB-A49C-3AAC6C8E547E}" type="slidenum">
              <a:rPr lang="el-GR" altLang="en-US" smtClean="0"/>
              <a:pPr>
                <a:defRPr/>
              </a:pPr>
              <a:t>19</a:t>
            </a:fld>
            <a:endParaRPr lang="el-GR"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395288" y="188913"/>
            <a:ext cx="8064500" cy="719137"/>
          </a:xfrm>
        </p:spPr>
        <p:txBody>
          <a:bodyPr/>
          <a:lstStyle/>
          <a:p>
            <a:pPr algn="ctr" eaLnBrk="1" hangingPunct="1"/>
            <a:r>
              <a:rPr lang="el-GR" sz="2500" b="1" dirty="0" smtClean="0">
                <a:solidFill>
                  <a:srgbClr val="CC0000"/>
                </a:solidFill>
                <a:latin typeface="Microsoft Sans Serif" panose="020B0604020202020204" pitchFamily="34" charset="0"/>
                <a:cs typeface="Microsoft Sans Serif" panose="020B0604020202020204" pitchFamily="34" charset="0"/>
              </a:rPr>
              <a:t>ΤΑΥΤΟΤΗΤΑ ΤΗΣ ΕΡΕΥΝΑΣ</a:t>
            </a:r>
            <a:endParaRPr lang="en-US" sz="2500" b="1" dirty="0" smtClean="0">
              <a:solidFill>
                <a:srgbClr val="CC0000"/>
              </a:solidFill>
              <a:latin typeface="Microsoft Sans Serif" panose="020B0604020202020204" pitchFamily="34" charset="0"/>
              <a:cs typeface="Microsoft Sans Serif" panose="020B0604020202020204" pitchFamily="34" charset="0"/>
            </a:endParaRP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3114101606"/>
              </p:ext>
            </p:extLst>
          </p:nvPr>
        </p:nvGraphicFramePr>
        <p:xfrm>
          <a:off x="1552575" y="1123950"/>
          <a:ext cx="6867525" cy="4924425"/>
        </p:xfrm>
        <a:graphic>
          <a:graphicData uri="http://schemas.openxmlformats.org/presentationml/2006/ole">
            <mc:AlternateContent xmlns:mc="http://schemas.openxmlformats.org/markup-compatibility/2006">
              <mc:Choice xmlns:v="urn:schemas-microsoft-com:vml" Requires="v">
                <p:oleObj spid="_x0000_s12422" name="Document" r:id="rId5" imgW="11666843" imgH="8356064" progId="Word.Document.8">
                  <p:embed/>
                </p:oleObj>
              </mc:Choice>
              <mc:Fallback>
                <p:oleObj name="Document" r:id="rId5" imgW="11666843" imgH="8356064" progId="Word.Document.8">
                  <p:embed/>
                  <p:pic>
                    <p:nvPicPr>
                      <p:cNvPr id="0" name="Object 13"/>
                      <p:cNvPicPr>
                        <a:picLocks noChangeAspect="1" noChangeArrowheads="1"/>
                      </p:cNvPicPr>
                      <p:nvPr/>
                    </p:nvPicPr>
                    <p:blipFill>
                      <a:blip r:embed="rId6"/>
                      <a:srcRect/>
                      <a:stretch>
                        <a:fillRect/>
                      </a:stretch>
                    </p:blipFill>
                    <p:spPr bwMode="auto">
                      <a:xfrm>
                        <a:off x="1552575" y="1123950"/>
                        <a:ext cx="686752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Θέση αριθμού διαφάνειας 4"/>
          <p:cNvSpPr>
            <a:spLocks noGrp="1"/>
          </p:cNvSpPr>
          <p:nvPr>
            <p:ph type="sldNum" sz="quarter" idx="12"/>
          </p:nvPr>
        </p:nvSpPr>
        <p:spPr/>
        <p:txBody>
          <a:bodyPr/>
          <a:lstStyle/>
          <a:p>
            <a:pPr>
              <a:defRPr/>
            </a:pPr>
            <a:fld id="{3123F266-158D-42EB-A49C-3AAC6C8E547E}" type="slidenum">
              <a:rPr lang="el-GR" altLang="en-US" smtClean="0"/>
              <a:pPr>
                <a:defRPr/>
              </a:pPr>
              <a:t>2</a:t>
            </a:fld>
            <a:endParaRPr lang="el-GR"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extLst>
              <p:ext uri="{D42A27DB-BD31-4B8C-83A1-F6EECF244321}">
                <p14:modId xmlns:p14="http://schemas.microsoft.com/office/powerpoint/2010/main" val="4102638687"/>
              </p:ext>
            </p:extLst>
          </p:nvPr>
        </p:nvGraphicFramePr>
        <p:xfrm>
          <a:off x="1285852" y="642918"/>
          <a:ext cx="7391400" cy="5800725"/>
        </p:xfrm>
        <a:graphic>
          <a:graphicData uri="http://schemas.openxmlformats.org/presentationml/2006/ole">
            <mc:AlternateContent xmlns:mc="http://schemas.openxmlformats.org/markup-compatibility/2006">
              <mc:Choice xmlns:v="urn:schemas-microsoft-com:vml" Requires="v">
                <p:oleObj spid="_x0000_s27782" name="Γράφημα" r:id="rId4" imgW="7943951" imgH="6238792" progId="MSGraph.Chart.8">
                  <p:embed followColorScheme="full"/>
                </p:oleObj>
              </mc:Choice>
              <mc:Fallback>
                <p:oleObj name="Γράφημα" r:id="rId4" imgW="7943951" imgH="6238792" progId="MSGraph.Chart.8">
                  <p:embed followColorScheme="full"/>
                  <p:pic>
                    <p:nvPicPr>
                      <p:cNvPr id="0" name="Object 3"/>
                      <p:cNvPicPr>
                        <a:picLocks noChangeAspect="1" noChangeArrowheads="1"/>
                      </p:cNvPicPr>
                      <p:nvPr/>
                    </p:nvPicPr>
                    <p:blipFill>
                      <a:blip r:embed="rId5"/>
                      <a:srcRect/>
                      <a:stretch>
                        <a:fillRect/>
                      </a:stretch>
                    </p:blipFill>
                    <p:spPr bwMode="auto">
                      <a:xfrm>
                        <a:off x="1285852" y="642918"/>
                        <a:ext cx="7391400"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Lst>
                    </p:spPr>
                  </p:pic>
                </p:oleObj>
              </mc:Fallback>
            </mc:AlternateContent>
          </a:graphicData>
        </a:graphic>
      </p:graphicFrame>
      <p:sp>
        <p:nvSpPr>
          <p:cNvPr id="27652" name="Rectangle 8"/>
          <p:cNvSpPr>
            <a:spLocks noGrp="1" noChangeArrowheads="1"/>
          </p:cNvSpPr>
          <p:nvPr>
            <p:ph type="ctrTitle" idx="4294967295"/>
          </p:nvPr>
        </p:nvSpPr>
        <p:spPr>
          <a:xfrm>
            <a:off x="1214438" y="104775"/>
            <a:ext cx="7350125" cy="538163"/>
          </a:xfrm>
        </p:spPr>
        <p:txBody>
          <a:bodyPr/>
          <a:lstStyle/>
          <a:p>
            <a:pPr algn="ctr"/>
            <a:r>
              <a:rPr lang="el-GR" sz="1500" b="1" dirty="0" smtClean="0">
                <a:latin typeface="Calibri" pitchFamily="34" charset="0"/>
              </a:rPr>
              <a:t>Συνολικά, πόσο τοις εκατό διαφορά περίπου παρατηρείτε στον τζίρο που κάνατε το 201</a:t>
            </a:r>
            <a:r>
              <a:rPr lang="en-US" sz="1500" b="1" dirty="0" smtClean="0">
                <a:latin typeface="Calibri" pitchFamily="34" charset="0"/>
              </a:rPr>
              <a:t>5 </a:t>
            </a:r>
            <a:r>
              <a:rPr lang="el-GR" sz="1500" b="1" dirty="0" smtClean="0">
                <a:latin typeface="Calibri" pitchFamily="34" charset="0"/>
              </a:rPr>
              <a:t>σε σχέση με τον τζίρο του 201</a:t>
            </a:r>
            <a:r>
              <a:rPr lang="en-US" sz="1500" b="1" dirty="0" smtClean="0">
                <a:latin typeface="Calibri" pitchFamily="34" charset="0"/>
              </a:rPr>
              <a:t>4</a:t>
            </a:r>
            <a:r>
              <a:rPr lang="el-GR" sz="1500" b="1" dirty="0" smtClean="0">
                <a:latin typeface="Calibri" pitchFamily="34" charset="0"/>
              </a:rPr>
              <a:t>;</a:t>
            </a:r>
            <a:endParaRPr lang="el-GR" sz="1500" b="1" i="1" dirty="0" smtClean="0">
              <a:solidFill>
                <a:srgbClr val="C00000"/>
              </a:solidFill>
              <a:latin typeface="Calibri" pitchFamily="34" charset="0"/>
            </a:endParaRPr>
          </a:p>
        </p:txBody>
      </p:sp>
      <p:sp>
        <p:nvSpPr>
          <p:cNvPr id="27653" name="11 - TextBox"/>
          <p:cNvSpPr txBox="1">
            <a:spLocks noChangeArrowheads="1"/>
          </p:cNvSpPr>
          <p:nvPr/>
        </p:nvSpPr>
        <p:spPr bwMode="auto">
          <a:xfrm>
            <a:off x="5364163" y="5300663"/>
            <a:ext cx="3065462" cy="307975"/>
          </a:xfrm>
          <a:prstGeom prst="rect">
            <a:avLst/>
          </a:prstGeom>
          <a:noFill/>
          <a:ln w="9525">
            <a:noFill/>
            <a:miter lim="800000"/>
            <a:headEnd/>
            <a:tailEnd/>
          </a:ln>
        </p:spPr>
        <p:txBody>
          <a:bodyPr>
            <a:spAutoFit/>
          </a:bodyPr>
          <a:lstStyle/>
          <a:p>
            <a:pPr algn="ctr"/>
            <a:r>
              <a:rPr lang="el-GR" sz="1400" b="1" u="sng" dirty="0">
                <a:solidFill>
                  <a:srgbClr val="CC0000"/>
                </a:solidFill>
                <a:latin typeface="Tahoma" pitchFamily="34" charset="0"/>
                <a:cs typeface="Tahoma" pitchFamily="34" charset="0"/>
              </a:rPr>
              <a:t>Μ.Ο. Μείωσης Τζίρου: </a:t>
            </a:r>
            <a:r>
              <a:rPr lang="en-US" sz="1400" b="1" u="sng" dirty="0" smtClean="0">
                <a:solidFill>
                  <a:srgbClr val="CC0000"/>
                </a:solidFill>
                <a:latin typeface="Tahoma" pitchFamily="34" charset="0"/>
                <a:cs typeface="Tahoma" pitchFamily="34" charset="0"/>
              </a:rPr>
              <a:t>20,6</a:t>
            </a:r>
            <a:r>
              <a:rPr lang="el-GR" sz="1400" b="1" u="sng" dirty="0" smtClean="0">
                <a:solidFill>
                  <a:srgbClr val="CC0000"/>
                </a:solidFill>
                <a:latin typeface="Tahoma" pitchFamily="34" charset="0"/>
                <a:cs typeface="Tahoma" pitchFamily="34" charset="0"/>
              </a:rPr>
              <a:t>%</a:t>
            </a:r>
            <a:endParaRPr lang="el-GR" sz="1400" b="1" u="sng" dirty="0">
              <a:solidFill>
                <a:srgbClr val="CC0000"/>
              </a:solidFill>
              <a:latin typeface="Tahoma" pitchFamily="34" charset="0"/>
              <a:cs typeface="Tahoma" pitchFamily="34" charset="0"/>
            </a:endParaRPr>
          </a:p>
        </p:txBody>
      </p:sp>
      <p:sp>
        <p:nvSpPr>
          <p:cNvPr id="5" name="Θέση αριθμού διαφάνειας 4"/>
          <p:cNvSpPr>
            <a:spLocks noGrp="1"/>
          </p:cNvSpPr>
          <p:nvPr>
            <p:ph type="sldNum" sz="quarter" idx="12"/>
          </p:nvPr>
        </p:nvSpPr>
        <p:spPr/>
        <p:txBody>
          <a:bodyPr/>
          <a:lstStyle/>
          <a:p>
            <a:pPr>
              <a:defRPr/>
            </a:pPr>
            <a:fld id="{3123F266-158D-42EB-A49C-3AAC6C8E547E}" type="slidenum">
              <a:rPr lang="el-GR" altLang="en-US" smtClean="0"/>
              <a:pPr>
                <a:defRPr/>
              </a:pPr>
              <a:t>20</a:t>
            </a:fld>
            <a:endParaRPr lang="el-GR"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0" y="142875"/>
            <a:ext cx="7421563" cy="681038"/>
          </a:xfrm>
        </p:spPr>
        <p:txBody>
          <a:bodyPr/>
          <a:lstStyle/>
          <a:p>
            <a:pPr algn="ctr" eaLnBrk="1" hangingPunct="1">
              <a:defRPr/>
            </a:pPr>
            <a:r>
              <a:rPr lang="el-GR" sz="1500" b="1" dirty="0" smtClean="0">
                <a:solidFill>
                  <a:srgbClr val="C000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ΖΗΤΗΣΗ </a:t>
            </a:r>
            <a:r>
              <a:rPr lang="el-GR" sz="1500" b="1" dirty="0" smtClean="0">
                <a:latin typeface="Microsoft Sans Serif" panose="020B0604020202020204" pitchFamily="34" charset="0"/>
                <a:cs typeface="Microsoft Sans Serif" panose="020B0604020202020204" pitchFamily="34" charset="0"/>
              </a:rPr>
              <a:t/>
            </a:r>
            <a:br>
              <a:rPr lang="el-GR" sz="1500" b="1" dirty="0" smtClean="0">
                <a:latin typeface="Microsoft Sans Serif" panose="020B0604020202020204" pitchFamily="34" charset="0"/>
                <a:cs typeface="Microsoft Sans Serif" panose="020B0604020202020204" pitchFamily="34" charset="0"/>
              </a:rPr>
            </a:br>
            <a:r>
              <a:rPr lang="el-GR" sz="1400" b="1" dirty="0" smtClean="0">
                <a:latin typeface="Microsoft Sans Serif" panose="020B0604020202020204" pitchFamily="34" charset="0"/>
                <a:cs typeface="Microsoft Sans Serif" panose="020B0604020202020204" pitchFamily="34" charset="0"/>
              </a:rPr>
              <a:t> Η ζήτηση για τα προϊόντα ή τις υπηρεσίες που προσφέρει η επιχείρησή σας </a:t>
            </a:r>
            <a:br>
              <a:rPr lang="el-GR" sz="1400" b="1" dirty="0" smtClean="0">
                <a:latin typeface="Microsoft Sans Serif" panose="020B0604020202020204" pitchFamily="34" charset="0"/>
                <a:cs typeface="Microsoft Sans Serif" panose="020B0604020202020204" pitchFamily="34" charset="0"/>
              </a:rPr>
            </a:br>
            <a:r>
              <a:rPr lang="el-GR" sz="1400" b="1" dirty="0" smtClean="0">
                <a:latin typeface="Microsoft Sans Serif" panose="020B0604020202020204" pitchFamily="34" charset="0"/>
                <a:cs typeface="Microsoft Sans Serif" panose="020B0604020202020204" pitchFamily="34" charset="0"/>
              </a:rPr>
              <a:t>κατά το 2</a:t>
            </a:r>
            <a:r>
              <a:rPr lang="el-GR" sz="1400" b="1" baseline="30000" dirty="0" smtClean="0">
                <a:latin typeface="Microsoft Sans Serif" panose="020B0604020202020204" pitchFamily="34" charset="0"/>
                <a:cs typeface="Microsoft Sans Serif" panose="020B0604020202020204" pitchFamily="34" charset="0"/>
              </a:rPr>
              <a:t>Ο</a:t>
            </a:r>
            <a:r>
              <a:rPr lang="el-GR" sz="1400" b="1" dirty="0" smtClean="0">
                <a:latin typeface="Microsoft Sans Serif" panose="020B0604020202020204" pitchFamily="34" charset="0"/>
                <a:cs typeface="Microsoft Sans Serif" panose="020B0604020202020204" pitchFamily="34" charset="0"/>
              </a:rPr>
              <a:t> εξάμηνο του 201</a:t>
            </a:r>
            <a:r>
              <a:rPr lang="en-US" sz="1400" b="1" dirty="0" smtClean="0">
                <a:latin typeface="Microsoft Sans Serif" panose="020B0604020202020204" pitchFamily="34" charset="0"/>
                <a:cs typeface="Microsoft Sans Serif" panose="020B0604020202020204" pitchFamily="34" charset="0"/>
              </a:rPr>
              <a:t>5</a:t>
            </a:r>
            <a:r>
              <a:rPr lang="el-GR" sz="1400" b="1" dirty="0" smtClean="0">
                <a:latin typeface="Microsoft Sans Serif" panose="020B0604020202020204" pitchFamily="34" charset="0"/>
                <a:cs typeface="Microsoft Sans Serif" panose="020B0604020202020204" pitchFamily="34" charset="0"/>
              </a:rPr>
              <a:t>:</a:t>
            </a:r>
          </a:p>
        </p:txBody>
      </p:sp>
      <p:graphicFrame>
        <p:nvGraphicFramePr>
          <p:cNvPr id="29700" name="Object 3"/>
          <p:cNvGraphicFramePr>
            <a:graphicFrameLocks noChangeAspect="1"/>
          </p:cNvGraphicFramePr>
          <p:nvPr>
            <p:extLst>
              <p:ext uri="{D42A27DB-BD31-4B8C-83A1-F6EECF244321}">
                <p14:modId xmlns:p14="http://schemas.microsoft.com/office/powerpoint/2010/main" val="1298328927"/>
              </p:ext>
            </p:extLst>
          </p:nvPr>
        </p:nvGraphicFramePr>
        <p:xfrm>
          <a:off x="1258888" y="1989138"/>
          <a:ext cx="3169096" cy="2606675"/>
        </p:xfrm>
        <a:graphic>
          <a:graphicData uri="http://schemas.openxmlformats.org/presentationml/2006/ole">
            <mc:AlternateContent xmlns:mc="http://schemas.openxmlformats.org/markup-compatibility/2006">
              <mc:Choice xmlns:v="urn:schemas-microsoft-com:vml" Requires="v">
                <p:oleObj spid="_x0000_s29852" name="Φύλλο εργασίας" r:id="rId5" imgW="6048277" imgH="2390850" progId="Excel.Sheet.8">
                  <p:embed/>
                </p:oleObj>
              </mc:Choice>
              <mc:Fallback>
                <p:oleObj name="Φύλλο εργασίας" r:id="rId5" imgW="6048277" imgH="2390850" progId="Excel.Sheet.8">
                  <p:embed/>
                  <p:pic>
                    <p:nvPicPr>
                      <p:cNvPr id="0" name="Object 3"/>
                      <p:cNvPicPr>
                        <a:picLocks noChangeAspect="1" noChangeArrowheads="1"/>
                      </p:cNvPicPr>
                      <p:nvPr/>
                    </p:nvPicPr>
                    <p:blipFill>
                      <a:blip r:embed="rId6"/>
                      <a:srcRect/>
                      <a:stretch>
                        <a:fillRect/>
                      </a:stretch>
                    </p:blipFill>
                    <p:spPr bwMode="auto">
                      <a:xfrm>
                        <a:off x="1258888" y="1989138"/>
                        <a:ext cx="3169096" cy="2606675"/>
                      </a:xfrm>
                      <a:prstGeom prst="rect">
                        <a:avLst/>
                      </a:prstGeom>
                      <a:noFill/>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21</a:t>
            </a:fld>
            <a:endParaRPr lang="el-GR" altLang="en-US" dirty="0"/>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2538434351"/>
              </p:ext>
            </p:extLst>
          </p:nvPr>
        </p:nvGraphicFramePr>
        <p:xfrm>
          <a:off x="4352925" y="1914525"/>
          <a:ext cx="4552950" cy="3314700"/>
        </p:xfrm>
        <a:graphic>
          <a:graphicData uri="http://schemas.openxmlformats.org/presentationml/2006/ole">
            <mc:AlternateContent xmlns:mc="http://schemas.openxmlformats.org/markup-compatibility/2006">
              <mc:Choice xmlns:v="urn:schemas-microsoft-com:vml" Requires="v">
                <p:oleObj spid="_x0000_s29853" name="Γράφημα" r:id="rId7" imgW="7715267" imgH="5619780" progId="MSGraph.Chart.8">
                  <p:embed followColorScheme="full"/>
                </p:oleObj>
              </mc:Choice>
              <mc:Fallback>
                <p:oleObj name="Γράφημα" r:id="rId7" imgW="7715267" imgH="5619780" progId="MSGraph.Chart.8">
                  <p:embed followColorScheme="full"/>
                  <p:pic>
                    <p:nvPicPr>
                      <p:cNvPr id="0" name="Αντικείμενο 1"/>
                      <p:cNvPicPr>
                        <a:picLocks noChangeAspect="1" noChangeArrowheads="1"/>
                      </p:cNvPicPr>
                      <p:nvPr/>
                    </p:nvPicPr>
                    <p:blipFill>
                      <a:blip r:embed="rId8"/>
                      <a:srcRect/>
                      <a:stretch>
                        <a:fillRect/>
                      </a:stretch>
                    </p:blipFill>
                    <p:spPr bwMode="auto">
                      <a:xfrm>
                        <a:off x="4352925" y="1914525"/>
                        <a:ext cx="4552950" cy="3314700"/>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0" y="142875"/>
            <a:ext cx="7421563" cy="681038"/>
          </a:xfrm>
        </p:spPr>
        <p:txBody>
          <a:bodyPr/>
          <a:lstStyle/>
          <a:p>
            <a:pPr algn="ctr" eaLnBrk="1" hangingPunct="1">
              <a:defRPr/>
            </a:pPr>
            <a:r>
              <a:rPr lang="el-GR" sz="1600" b="1" dirty="0" smtClean="0">
                <a:solidFill>
                  <a:srgbClr val="C00000"/>
                </a:solidFill>
                <a:effectLst>
                  <a:outerShdw blurRad="38100" dist="38100" dir="2700000" algn="tl">
                    <a:srgbClr val="000000">
                      <a:alpha val="43137"/>
                    </a:srgbClr>
                  </a:outerShdw>
                </a:effectLst>
                <a:latin typeface="Calibri" pitchFamily="34" charset="0"/>
              </a:rPr>
              <a:t>ΡΕΥΣΤΟΤΗΤΑ</a:t>
            </a:r>
            <a:r>
              <a:rPr lang="el-GR" sz="1400" b="1" dirty="0" smtClean="0">
                <a:solidFill>
                  <a:srgbClr val="C00000"/>
                </a:solidFill>
                <a:effectLst>
                  <a:outerShdw blurRad="38100" dist="38100" dir="2700000" algn="tl">
                    <a:srgbClr val="000000">
                      <a:alpha val="43137"/>
                    </a:srgbClr>
                  </a:outerShdw>
                </a:effectLst>
                <a:latin typeface="Calibri" pitchFamily="34" charset="0"/>
              </a:rPr>
              <a:t> </a:t>
            </a:r>
            <a:r>
              <a:rPr lang="el-GR" sz="1500" b="1" dirty="0" smtClean="0">
                <a:latin typeface="Calibri" pitchFamily="34" charset="0"/>
              </a:rPr>
              <a:t/>
            </a:r>
            <a:br>
              <a:rPr lang="el-GR" sz="1500" b="1" dirty="0" smtClean="0">
                <a:latin typeface="Calibri" pitchFamily="34" charset="0"/>
              </a:rPr>
            </a:br>
            <a:r>
              <a:rPr lang="el-GR" sz="1500" b="1" dirty="0" smtClean="0">
                <a:latin typeface="Calibri" pitchFamily="34" charset="0"/>
              </a:rPr>
              <a:t> Η ρευστότητα της επιχείρησής σας κατά το 2</a:t>
            </a:r>
            <a:r>
              <a:rPr lang="el-GR" sz="1500" b="1" baseline="30000" dirty="0" smtClean="0">
                <a:latin typeface="Calibri" pitchFamily="34" charset="0"/>
              </a:rPr>
              <a:t>Ο</a:t>
            </a:r>
            <a:r>
              <a:rPr lang="el-GR" sz="1500" b="1" dirty="0" smtClean="0">
                <a:latin typeface="Calibri" pitchFamily="34" charset="0"/>
              </a:rPr>
              <a:t> εξάμηνο του 201</a:t>
            </a:r>
            <a:r>
              <a:rPr lang="en-US" sz="1500" b="1" dirty="0" smtClean="0">
                <a:latin typeface="Calibri" pitchFamily="34" charset="0"/>
              </a:rPr>
              <a:t>5</a:t>
            </a:r>
            <a:r>
              <a:rPr lang="el-GR" sz="1500" b="1" dirty="0" smtClean="0">
                <a:latin typeface="Calibri" pitchFamily="34" charset="0"/>
              </a:rPr>
              <a:t>:</a:t>
            </a:r>
            <a:br>
              <a:rPr lang="el-GR" sz="1500" b="1" dirty="0" smtClean="0">
                <a:latin typeface="Calibri" pitchFamily="34" charset="0"/>
              </a:rPr>
            </a:br>
            <a:r>
              <a:rPr lang="el-GR" sz="1500" b="1" dirty="0" smtClean="0">
                <a:latin typeface="Calibri" pitchFamily="34" charset="0"/>
              </a:rPr>
              <a:t/>
            </a:r>
            <a:br>
              <a:rPr lang="el-GR" sz="1500" b="1" dirty="0" smtClean="0">
                <a:latin typeface="Calibri" pitchFamily="34" charset="0"/>
              </a:rPr>
            </a:br>
            <a:endParaRPr lang="el-GR" sz="1500" b="1" dirty="0" smtClean="0">
              <a:latin typeface="Calibri" pitchFamily="34" charset="0"/>
            </a:endParaRP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4206965784"/>
              </p:ext>
            </p:extLst>
          </p:nvPr>
        </p:nvGraphicFramePr>
        <p:xfrm>
          <a:off x="683568" y="1916832"/>
          <a:ext cx="3921428" cy="2543473"/>
        </p:xfrm>
        <a:graphic>
          <a:graphicData uri="http://schemas.openxmlformats.org/presentationml/2006/ole">
            <mc:AlternateContent xmlns:mc="http://schemas.openxmlformats.org/markup-compatibility/2006">
              <mc:Choice xmlns:v="urn:schemas-microsoft-com:vml" Requires="v">
                <p:oleObj spid="_x0000_s32927" name="Φύλλο εργασίας" r:id="rId5" imgW="6476977" imgH="2638440" progId="Excel.Sheet.8">
                  <p:embed/>
                </p:oleObj>
              </mc:Choice>
              <mc:Fallback>
                <p:oleObj name="Φύλλο εργασίας" r:id="rId5" imgW="6476977" imgH="2638440" progId="Excel.Sheet.8">
                  <p:embed/>
                  <p:pic>
                    <p:nvPicPr>
                      <p:cNvPr id="0" name="Object 3"/>
                      <p:cNvPicPr>
                        <a:picLocks noChangeAspect="1" noChangeArrowheads="1"/>
                      </p:cNvPicPr>
                      <p:nvPr/>
                    </p:nvPicPr>
                    <p:blipFill>
                      <a:blip r:embed="rId6"/>
                      <a:srcRect/>
                      <a:stretch>
                        <a:fillRect/>
                      </a:stretch>
                    </p:blipFill>
                    <p:spPr bwMode="auto">
                      <a:xfrm>
                        <a:off x="683568" y="1916832"/>
                        <a:ext cx="3921428" cy="2543473"/>
                      </a:xfrm>
                      <a:prstGeom prst="rect">
                        <a:avLst/>
                      </a:prstGeom>
                      <a:noFill/>
                      <a:ln>
                        <a:noFill/>
                      </a:ln>
                      <a:extLst/>
                    </p:spPr>
                  </p:pic>
                </p:oleObj>
              </mc:Fallback>
            </mc:AlternateContent>
          </a:graphicData>
        </a:graphic>
      </p:graphicFrame>
      <p:sp>
        <p:nvSpPr>
          <p:cNvPr id="5" name="Θέση αριθμού διαφάνειας 4"/>
          <p:cNvSpPr>
            <a:spLocks noGrp="1"/>
          </p:cNvSpPr>
          <p:nvPr>
            <p:ph type="sldNum" sz="quarter" idx="12"/>
          </p:nvPr>
        </p:nvSpPr>
        <p:spPr/>
        <p:txBody>
          <a:bodyPr/>
          <a:lstStyle/>
          <a:p>
            <a:pPr>
              <a:defRPr/>
            </a:pPr>
            <a:fld id="{3123F266-158D-42EB-A49C-3AAC6C8E547E}" type="slidenum">
              <a:rPr lang="el-GR" altLang="en-US" smtClean="0"/>
              <a:pPr>
                <a:defRPr/>
              </a:pPr>
              <a:t>22</a:t>
            </a:fld>
            <a:endParaRPr lang="el-GR" altLang="en-US" dirty="0"/>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val="2489080641"/>
              </p:ext>
            </p:extLst>
          </p:nvPr>
        </p:nvGraphicFramePr>
        <p:xfrm>
          <a:off x="4067944" y="1556792"/>
          <a:ext cx="4968552" cy="3283769"/>
        </p:xfrm>
        <a:graphic>
          <a:graphicData uri="http://schemas.openxmlformats.org/presentationml/2006/ole">
            <mc:AlternateContent xmlns:mc="http://schemas.openxmlformats.org/markup-compatibility/2006">
              <mc:Choice xmlns:v="urn:schemas-microsoft-com:vml" Requires="v">
                <p:oleObj spid="_x0000_s32928" name="Γράφημα" r:id="rId7" imgW="7705812" imgH="5629230" progId="MSGraph.Chart.8">
                  <p:embed followColorScheme="full"/>
                </p:oleObj>
              </mc:Choice>
              <mc:Fallback>
                <p:oleObj name="Γράφημα" r:id="rId7" imgW="7705812" imgH="5629230" progId="MSGraph.Chart.8">
                  <p:embed followColorScheme="full"/>
                  <p:pic>
                    <p:nvPicPr>
                      <p:cNvPr id="0" name="Αντικείμενο 1"/>
                      <p:cNvPicPr>
                        <a:picLocks noChangeAspect="1" noChangeArrowheads="1"/>
                      </p:cNvPicPr>
                      <p:nvPr/>
                    </p:nvPicPr>
                    <p:blipFill>
                      <a:blip r:embed="rId8"/>
                      <a:srcRect/>
                      <a:stretch>
                        <a:fillRect/>
                      </a:stretch>
                    </p:blipFill>
                    <p:spPr bwMode="auto">
                      <a:xfrm>
                        <a:off x="4067944" y="1556792"/>
                        <a:ext cx="4968552" cy="3283769"/>
                      </a:xfrm>
                      <a:prstGeom prst="rect">
                        <a:avLst/>
                      </a:prstGeom>
                      <a:noFill/>
                      <a:ln>
                        <a:noFill/>
                      </a:ln>
                    </p:spPr>
                  </p:pic>
                </p:oleObj>
              </mc:Fallback>
            </mc:AlternateContent>
          </a:graphicData>
        </a:graphic>
      </p:graphicFrame>
      <p:sp>
        <p:nvSpPr>
          <p:cNvPr id="4" name="Ορθογώνιο 3"/>
          <p:cNvSpPr/>
          <p:nvPr/>
        </p:nvSpPr>
        <p:spPr>
          <a:xfrm>
            <a:off x="1619672" y="4869160"/>
            <a:ext cx="6840760" cy="1569660"/>
          </a:xfrm>
          <a:prstGeom prst="rect">
            <a:avLst/>
          </a:prstGeom>
        </p:spPr>
        <p:txBody>
          <a:bodyPr wrap="square">
            <a:spAutoFit/>
          </a:bodyPr>
          <a:lstStyle/>
          <a:p>
            <a:pPr lvl="0" algn="just"/>
            <a:r>
              <a:rPr lang="el-GR" sz="1600" b="1" dirty="0">
                <a:latin typeface="Arial Black" panose="020B0A04020102020204" pitchFamily="34" charset="0"/>
              </a:rPr>
              <a:t>Το πρόβλημα της ρευστότητας και της χρηματοδότησης παραμένει σημαντικός ανασχετικός παράγοντας για την επιχειρηματική δραστηριότητα, ο οποίος επιτείνεται από την πιστωτική ασφυξία και την αδυναμία αναδιάρθρωσης των κόκκινων δανείων. 3 στις 4 επιχειρήσεις δήλωσαν επιδείνωση του δείκτη ρευστότητας.</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0" y="142875"/>
            <a:ext cx="7421563" cy="681038"/>
          </a:xfrm>
        </p:spPr>
        <p:txBody>
          <a:bodyPr/>
          <a:lstStyle/>
          <a:p>
            <a:pPr algn="ctr" eaLnBrk="1" hangingPunct="1">
              <a:defRPr/>
            </a:pPr>
            <a:r>
              <a:rPr lang="el-GR" sz="1500" b="1" dirty="0" smtClean="0">
                <a:solidFill>
                  <a:srgbClr val="C000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ΠΑΡΑΓΓΕΛΙΕΣ</a:t>
            </a:r>
            <a:r>
              <a:rPr lang="el-GR" sz="1500" b="1" dirty="0" smtClean="0">
                <a:latin typeface="Microsoft Sans Serif" panose="020B0604020202020204" pitchFamily="34" charset="0"/>
                <a:cs typeface="Microsoft Sans Serif" panose="020B0604020202020204" pitchFamily="34" charset="0"/>
              </a:rPr>
              <a:t/>
            </a:r>
            <a:br>
              <a:rPr lang="el-GR" sz="1500" b="1" dirty="0" smtClean="0">
                <a:latin typeface="Microsoft Sans Serif" panose="020B0604020202020204" pitchFamily="34" charset="0"/>
                <a:cs typeface="Microsoft Sans Serif" panose="020B0604020202020204" pitchFamily="34" charset="0"/>
              </a:rPr>
            </a:br>
            <a:r>
              <a:rPr lang="el-GR" sz="1500" b="1" dirty="0" smtClean="0">
                <a:latin typeface="Microsoft Sans Serif" panose="020B0604020202020204" pitchFamily="34" charset="0"/>
                <a:cs typeface="Microsoft Sans Serif" panose="020B0604020202020204" pitchFamily="34" charset="0"/>
              </a:rPr>
              <a:t> </a:t>
            </a:r>
            <a:r>
              <a:rPr lang="el-GR" sz="1400" b="1" dirty="0" smtClean="0">
                <a:latin typeface="Microsoft Sans Serif" panose="020B0604020202020204" pitchFamily="34" charset="0"/>
                <a:cs typeface="Microsoft Sans Serif" panose="020B0604020202020204" pitchFamily="34" charset="0"/>
              </a:rPr>
              <a:t>Οι παραγγελίες προς τους προμηθευτές σας κατά το 2</a:t>
            </a:r>
            <a:r>
              <a:rPr lang="el-GR" sz="1400" b="1" baseline="30000" dirty="0" smtClean="0">
                <a:latin typeface="Microsoft Sans Serif" panose="020B0604020202020204" pitchFamily="34" charset="0"/>
                <a:cs typeface="Microsoft Sans Serif" panose="020B0604020202020204" pitchFamily="34" charset="0"/>
              </a:rPr>
              <a:t>Ο</a:t>
            </a:r>
            <a:r>
              <a:rPr lang="el-GR" sz="1400" b="1" dirty="0" smtClean="0">
                <a:latin typeface="Microsoft Sans Serif" panose="020B0604020202020204" pitchFamily="34" charset="0"/>
                <a:cs typeface="Microsoft Sans Serif" panose="020B0604020202020204" pitchFamily="34" charset="0"/>
              </a:rPr>
              <a:t> εξάμηνο του 201</a:t>
            </a:r>
            <a:r>
              <a:rPr lang="en-US" sz="1400" b="1" dirty="0" smtClean="0">
                <a:latin typeface="Microsoft Sans Serif" panose="020B0604020202020204" pitchFamily="34" charset="0"/>
                <a:cs typeface="Microsoft Sans Serif" panose="020B0604020202020204" pitchFamily="34" charset="0"/>
              </a:rPr>
              <a:t>5</a:t>
            </a:r>
            <a:r>
              <a:rPr lang="el-GR" sz="1400" b="1" dirty="0" smtClean="0">
                <a:latin typeface="Microsoft Sans Serif" panose="020B0604020202020204" pitchFamily="34" charset="0"/>
                <a:cs typeface="Microsoft Sans Serif" panose="020B0604020202020204" pitchFamily="34" charset="0"/>
              </a:rPr>
              <a:t>:</a:t>
            </a:r>
          </a:p>
        </p:txBody>
      </p:sp>
      <p:graphicFrame>
        <p:nvGraphicFramePr>
          <p:cNvPr id="35844" name="Object 3"/>
          <p:cNvGraphicFramePr>
            <a:graphicFrameLocks noChangeAspect="1"/>
          </p:cNvGraphicFramePr>
          <p:nvPr>
            <p:extLst>
              <p:ext uri="{D42A27DB-BD31-4B8C-83A1-F6EECF244321}">
                <p14:modId xmlns:p14="http://schemas.microsoft.com/office/powerpoint/2010/main" val="1213475135"/>
              </p:ext>
            </p:extLst>
          </p:nvPr>
        </p:nvGraphicFramePr>
        <p:xfrm>
          <a:off x="1043608" y="2060848"/>
          <a:ext cx="3816424" cy="2632273"/>
        </p:xfrm>
        <a:graphic>
          <a:graphicData uri="http://schemas.openxmlformats.org/presentationml/2006/ole">
            <mc:AlternateContent xmlns:mc="http://schemas.openxmlformats.org/markup-compatibility/2006">
              <mc:Choice xmlns:v="urn:schemas-microsoft-com:vml" Requires="v">
                <p:oleObj spid="_x0000_s35995" name="Φύλλο εργασίας" r:id="rId5" imgW="5505551" imgH="3086028" progId="Excel.Sheet.8">
                  <p:embed/>
                </p:oleObj>
              </mc:Choice>
              <mc:Fallback>
                <p:oleObj name="Φύλλο εργασίας" r:id="rId5" imgW="5505551" imgH="3086028" progId="Excel.Sheet.8">
                  <p:embed/>
                  <p:pic>
                    <p:nvPicPr>
                      <p:cNvPr id="0" name="Object 3"/>
                      <p:cNvPicPr>
                        <a:picLocks noChangeAspect="1" noChangeArrowheads="1"/>
                      </p:cNvPicPr>
                      <p:nvPr/>
                    </p:nvPicPr>
                    <p:blipFill>
                      <a:blip r:embed="rId6"/>
                      <a:srcRect/>
                      <a:stretch>
                        <a:fillRect/>
                      </a:stretch>
                    </p:blipFill>
                    <p:spPr bwMode="auto">
                      <a:xfrm>
                        <a:off x="1043608" y="2060848"/>
                        <a:ext cx="3816424" cy="2632273"/>
                      </a:xfrm>
                      <a:prstGeom prst="rect">
                        <a:avLst/>
                      </a:prstGeom>
                      <a:noFill/>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23</a:t>
            </a:fld>
            <a:endParaRPr lang="el-GR" altLang="en-US" dirty="0"/>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651908566"/>
              </p:ext>
            </p:extLst>
          </p:nvPr>
        </p:nvGraphicFramePr>
        <p:xfrm>
          <a:off x="4139952" y="1628800"/>
          <a:ext cx="4896544" cy="3283769"/>
        </p:xfrm>
        <a:graphic>
          <a:graphicData uri="http://schemas.openxmlformats.org/presentationml/2006/ole">
            <mc:AlternateContent xmlns:mc="http://schemas.openxmlformats.org/markup-compatibility/2006">
              <mc:Choice xmlns:v="urn:schemas-microsoft-com:vml" Requires="v">
                <p:oleObj spid="_x0000_s35996" name="Γράφημα" r:id="rId7" imgW="7715267" imgH="5619780" progId="MSGraph.Chart.8">
                  <p:embed followColorScheme="full"/>
                </p:oleObj>
              </mc:Choice>
              <mc:Fallback>
                <p:oleObj name="Γράφημα" r:id="rId7" imgW="7715267" imgH="5619780" progId="MSGraph.Chart.8">
                  <p:embed followColorScheme="full"/>
                  <p:pic>
                    <p:nvPicPr>
                      <p:cNvPr id="0" name="Αντικείμενο 1"/>
                      <p:cNvPicPr>
                        <a:picLocks noChangeAspect="1" noChangeArrowheads="1"/>
                      </p:cNvPicPr>
                      <p:nvPr/>
                    </p:nvPicPr>
                    <p:blipFill>
                      <a:blip r:embed="rId8"/>
                      <a:srcRect/>
                      <a:stretch>
                        <a:fillRect/>
                      </a:stretch>
                    </p:blipFill>
                    <p:spPr bwMode="auto">
                      <a:xfrm>
                        <a:off x="4139952" y="1628800"/>
                        <a:ext cx="4896544" cy="3283769"/>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0" y="142875"/>
            <a:ext cx="7421563" cy="681038"/>
          </a:xfrm>
        </p:spPr>
        <p:txBody>
          <a:bodyPr/>
          <a:lstStyle/>
          <a:p>
            <a:pPr algn="ctr" eaLnBrk="1" hangingPunct="1">
              <a:defRPr/>
            </a:pPr>
            <a:r>
              <a:rPr lang="el-GR" sz="1500" b="1" dirty="0" smtClean="0">
                <a:solidFill>
                  <a:srgbClr val="C000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ΕΠΕΝΔΥΤΙΚΗ ΔΡΑΣΤΗΡΙΟΤΗΤΑ </a:t>
            </a:r>
            <a:br>
              <a:rPr lang="el-GR" sz="1500" b="1" dirty="0" smtClean="0">
                <a:solidFill>
                  <a:srgbClr val="C000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l-GR" sz="1500" b="1" dirty="0" smtClean="0">
                <a:latin typeface="Microsoft Sans Serif" panose="020B0604020202020204" pitchFamily="34" charset="0"/>
                <a:cs typeface="Microsoft Sans Serif" panose="020B0604020202020204" pitchFamily="34" charset="0"/>
              </a:rPr>
              <a:t>Η επενδυτική δραστηριότητα της επιχείρησής σας κατά το 2</a:t>
            </a:r>
            <a:r>
              <a:rPr lang="el-GR" sz="1500" b="1" baseline="30000" dirty="0" smtClean="0">
                <a:latin typeface="Microsoft Sans Serif" panose="020B0604020202020204" pitchFamily="34" charset="0"/>
                <a:cs typeface="Microsoft Sans Serif" panose="020B0604020202020204" pitchFamily="34" charset="0"/>
              </a:rPr>
              <a:t>Ο</a:t>
            </a:r>
            <a:r>
              <a:rPr lang="el-GR" sz="1500" b="1" dirty="0" smtClean="0">
                <a:latin typeface="Microsoft Sans Serif" panose="020B0604020202020204" pitchFamily="34" charset="0"/>
                <a:cs typeface="Microsoft Sans Serif" panose="020B0604020202020204" pitchFamily="34" charset="0"/>
              </a:rPr>
              <a:t> εξάμηνο του 201</a:t>
            </a:r>
            <a:r>
              <a:rPr lang="en-US" sz="1500" b="1" dirty="0" smtClean="0">
                <a:latin typeface="Microsoft Sans Serif" panose="020B0604020202020204" pitchFamily="34" charset="0"/>
                <a:cs typeface="Microsoft Sans Serif" panose="020B0604020202020204" pitchFamily="34" charset="0"/>
              </a:rPr>
              <a:t>5</a:t>
            </a:r>
            <a:r>
              <a:rPr lang="el-GR" sz="1500" b="1" dirty="0" smtClean="0">
                <a:latin typeface="Microsoft Sans Serif" panose="020B0604020202020204" pitchFamily="34" charset="0"/>
                <a:cs typeface="Microsoft Sans Serif" panose="020B0604020202020204" pitchFamily="34" charset="0"/>
              </a:rPr>
              <a:t>:</a:t>
            </a:r>
          </a:p>
        </p:txBody>
      </p:sp>
      <p:graphicFrame>
        <p:nvGraphicFramePr>
          <p:cNvPr id="38916" name="Object 3"/>
          <p:cNvGraphicFramePr>
            <a:graphicFrameLocks noChangeAspect="1"/>
          </p:cNvGraphicFramePr>
          <p:nvPr>
            <p:extLst>
              <p:ext uri="{D42A27DB-BD31-4B8C-83A1-F6EECF244321}">
                <p14:modId xmlns:p14="http://schemas.microsoft.com/office/powerpoint/2010/main" val="2629079366"/>
              </p:ext>
            </p:extLst>
          </p:nvPr>
        </p:nvGraphicFramePr>
        <p:xfrm>
          <a:off x="971600" y="1988840"/>
          <a:ext cx="3710412" cy="2520280"/>
        </p:xfrm>
        <a:graphic>
          <a:graphicData uri="http://schemas.openxmlformats.org/presentationml/2006/ole">
            <mc:AlternateContent xmlns:mc="http://schemas.openxmlformats.org/markup-compatibility/2006">
              <mc:Choice xmlns:v="urn:schemas-microsoft-com:vml" Requires="v">
                <p:oleObj spid="_x0000_s39071" name="Φύλλο εργασίας" r:id="rId5" imgW="5505551" imgH="2467039" progId="Excel.Sheet.8">
                  <p:embed/>
                </p:oleObj>
              </mc:Choice>
              <mc:Fallback>
                <p:oleObj name="Φύλλο εργασίας" r:id="rId5" imgW="5505551" imgH="2467039" progId="Excel.Sheet.8">
                  <p:embed/>
                  <p:pic>
                    <p:nvPicPr>
                      <p:cNvPr id="0" name="Object 3"/>
                      <p:cNvPicPr>
                        <a:picLocks noChangeAspect="1" noChangeArrowheads="1"/>
                      </p:cNvPicPr>
                      <p:nvPr/>
                    </p:nvPicPr>
                    <p:blipFill>
                      <a:blip r:embed="rId6"/>
                      <a:srcRect/>
                      <a:stretch>
                        <a:fillRect/>
                      </a:stretch>
                    </p:blipFill>
                    <p:spPr bwMode="auto">
                      <a:xfrm>
                        <a:off x="971600" y="1988840"/>
                        <a:ext cx="3710412" cy="2520280"/>
                      </a:xfrm>
                      <a:prstGeom prst="rect">
                        <a:avLst/>
                      </a:prstGeom>
                      <a:noFill/>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24</a:t>
            </a:fld>
            <a:endParaRPr lang="el-GR" altLang="en-US" dirty="0"/>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2529476209"/>
              </p:ext>
            </p:extLst>
          </p:nvPr>
        </p:nvGraphicFramePr>
        <p:xfrm>
          <a:off x="4355976" y="1196752"/>
          <a:ext cx="4690628" cy="3355777"/>
        </p:xfrm>
        <a:graphic>
          <a:graphicData uri="http://schemas.openxmlformats.org/presentationml/2006/ole">
            <mc:AlternateContent xmlns:mc="http://schemas.openxmlformats.org/markup-compatibility/2006">
              <mc:Choice xmlns:v="urn:schemas-microsoft-com:vml" Requires="v">
                <p:oleObj spid="_x0000_s39072" name="Γράφημα" r:id="rId7" imgW="7724722" imgH="5629230" progId="MSGraph.Chart.8">
                  <p:embed followColorScheme="full"/>
                </p:oleObj>
              </mc:Choice>
              <mc:Fallback>
                <p:oleObj name="Γράφημα" r:id="rId7" imgW="7724722" imgH="5629230" progId="MSGraph.Chart.8">
                  <p:embed followColorScheme="full"/>
                  <p:pic>
                    <p:nvPicPr>
                      <p:cNvPr id="0" name="Αντικείμενο 1"/>
                      <p:cNvPicPr>
                        <a:picLocks noChangeAspect="1" noChangeArrowheads="1"/>
                      </p:cNvPicPr>
                      <p:nvPr/>
                    </p:nvPicPr>
                    <p:blipFill>
                      <a:blip r:embed="rId8"/>
                      <a:srcRect/>
                      <a:stretch>
                        <a:fillRect/>
                      </a:stretch>
                    </p:blipFill>
                    <p:spPr bwMode="auto">
                      <a:xfrm>
                        <a:off x="4355976" y="1196752"/>
                        <a:ext cx="4690628" cy="3355777"/>
                      </a:xfrm>
                      <a:prstGeom prst="rect">
                        <a:avLst/>
                      </a:prstGeom>
                      <a:noFill/>
                      <a:ln>
                        <a:noFill/>
                      </a:ln>
                    </p:spPr>
                  </p:pic>
                </p:oleObj>
              </mc:Fallback>
            </mc:AlternateContent>
          </a:graphicData>
        </a:graphic>
      </p:graphicFrame>
      <p:sp>
        <p:nvSpPr>
          <p:cNvPr id="3" name="Ορθογώνιο 2"/>
          <p:cNvSpPr/>
          <p:nvPr/>
        </p:nvSpPr>
        <p:spPr>
          <a:xfrm>
            <a:off x="1547664" y="4797152"/>
            <a:ext cx="6336704" cy="830997"/>
          </a:xfrm>
          <a:prstGeom prst="rect">
            <a:avLst/>
          </a:prstGeom>
        </p:spPr>
        <p:txBody>
          <a:bodyPr wrap="square">
            <a:spAutoFit/>
          </a:bodyPr>
          <a:lstStyle/>
          <a:p>
            <a:pPr algn="just"/>
            <a:r>
              <a:rPr lang="el-GR" sz="1600" dirty="0">
                <a:latin typeface="Arial Black" panose="020B0A04020102020204" pitchFamily="34" charset="0"/>
              </a:rPr>
              <a:t>Ο δείκτης αποεπένδυσης παραμένει σε υψηλά επίπεδα. Σύμφωνα με στοιχεία της </a:t>
            </a:r>
            <a:r>
              <a:rPr lang="el-GR" sz="1600" dirty="0" err="1">
                <a:latin typeface="Arial Black" panose="020B0A04020102020204" pitchFamily="34" charset="0"/>
              </a:rPr>
              <a:t>ΤτΕ</a:t>
            </a:r>
            <a:r>
              <a:rPr lang="el-GR" sz="1600" dirty="0">
                <a:latin typeface="Arial Black" panose="020B0A04020102020204" pitchFamily="34" charset="0"/>
              </a:rPr>
              <a:t>, το ποσοστό απαξίωσης του εργοστασιακού δυναμικού παραμένει στο 35%.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0" y="142875"/>
            <a:ext cx="7421563" cy="681038"/>
          </a:xfrm>
        </p:spPr>
        <p:txBody>
          <a:bodyPr/>
          <a:lstStyle/>
          <a:p>
            <a:pPr algn="ctr" eaLnBrk="1" hangingPunct="1">
              <a:defRPr/>
            </a:pPr>
            <a:r>
              <a:rPr lang="el-GR" sz="1500" b="1" dirty="0" smtClean="0">
                <a:solidFill>
                  <a:srgbClr val="C000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ΟΙ ΤΙΜΕΣ ΤΩΝ ΑΓΑΘΩΝ/ΥΠΗΡΕΣΙΩΝ</a:t>
            </a:r>
            <a:br>
              <a:rPr lang="el-GR" sz="1500" b="1" dirty="0" smtClean="0">
                <a:solidFill>
                  <a:srgbClr val="C000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l-GR" sz="1400" b="1" dirty="0" smtClean="0">
                <a:latin typeface="Microsoft Sans Serif" panose="020B0604020202020204" pitchFamily="34" charset="0"/>
                <a:cs typeface="Microsoft Sans Serif" panose="020B0604020202020204" pitchFamily="34" charset="0"/>
              </a:rPr>
              <a:t>Οι τιμές των αγαθών/υπηρεσιών που προσφέρετε προς τον τελικό καταναλωτή </a:t>
            </a:r>
            <a:br>
              <a:rPr lang="el-GR" sz="1400" b="1" dirty="0" smtClean="0">
                <a:latin typeface="Microsoft Sans Serif" panose="020B0604020202020204" pitchFamily="34" charset="0"/>
                <a:cs typeface="Microsoft Sans Serif" panose="020B0604020202020204" pitchFamily="34" charset="0"/>
              </a:rPr>
            </a:br>
            <a:r>
              <a:rPr lang="el-GR" sz="1400" b="1" dirty="0">
                <a:latin typeface="Microsoft Sans Serif" panose="020B0604020202020204" pitchFamily="34" charset="0"/>
                <a:cs typeface="Microsoft Sans Serif" panose="020B0604020202020204" pitchFamily="34" charset="0"/>
              </a:rPr>
              <a:t>κατά το 2</a:t>
            </a:r>
            <a:r>
              <a:rPr lang="el-GR" sz="1400" b="1" baseline="30000" dirty="0">
                <a:latin typeface="Microsoft Sans Serif" panose="020B0604020202020204" pitchFamily="34" charset="0"/>
                <a:cs typeface="Microsoft Sans Serif" panose="020B0604020202020204" pitchFamily="34" charset="0"/>
              </a:rPr>
              <a:t>Ο</a:t>
            </a:r>
            <a:r>
              <a:rPr lang="el-GR" sz="1400" b="1" dirty="0">
                <a:latin typeface="Microsoft Sans Serif" panose="020B0604020202020204" pitchFamily="34" charset="0"/>
                <a:cs typeface="Microsoft Sans Serif" panose="020B0604020202020204" pitchFamily="34" charset="0"/>
              </a:rPr>
              <a:t> εξάμηνο του 201</a:t>
            </a:r>
            <a:r>
              <a:rPr lang="en-US" sz="1400" b="1" dirty="0">
                <a:latin typeface="Microsoft Sans Serif" panose="020B0604020202020204" pitchFamily="34" charset="0"/>
                <a:cs typeface="Microsoft Sans Serif" panose="020B0604020202020204" pitchFamily="34" charset="0"/>
              </a:rPr>
              <a:t>5 </a:t>
            </a:r>
            <a:r>
              <a:rPr lang="el-GR" sz="1400" b="1" dirty="0" smtClean="0">
                <a:latin typeface="Microsoft Sans Serif" panose="020B0604020202020204" pitchFamily="34" charset="0"/>
                <a:cs typeface="Microsoft Sans Serif" panose="020B0604020202020204" pitchFamily="34" charset="0"/>
              </a:rPr>
              <a:t>:</a:t>
            </a:r>
          </a:p>
        </p:txBody>
      </p:sp>
      <p:graphicFrame>
        <p:nvGraphicFramePr>
          <p:cNvPr id="38916" name="Object 3"/>
          <p:cNvGraphicFramePr>
            <a:graphicFrameLocks noChangeAspect="1"/>
          </p:cNvGraphicFramePr>
          <p:nvPr>
            <p:extLst>
              <p:ext uri="{D42A27DB-BD31-4B8C-83A1-F6EECF244321}">
                <p14:modId xmlns:p14="http://schemas.microsoft.com/office/powerpoint/2010/main" val="3864347081"/>
              </p:ext>
            </p:extLst>
          </p:nvPr>
        </p:nvGraphicFramePr>
        <p:xfrm>
          <a:off x="1908175" y="1700213"/>
          <a:ext cx="6248400" cy="2786062"/>
        </p:xfrm>
        <a:graphic>
          <a:graphicData uri="http://schemas.openxmlformats.org/presentationml/2006/ole">
            <mc:AlternateContent xmlns:mc="http://schemas.openxmlformats.org/markup-compatibility/2006">
              <mc:Choice xmlns:v="urn:schemas-microsoft-com:vml" Requires="v">
                <p:oleObj spid="_x0000_s492659" name="Φύλλο εργασίας" r:id="rId5" imgW="5514992" imgH="2476496" progId="Excel.Sheet.8">
                  <p:embed/>
                </p:oleObj>
              </mc:Choice>
              <mc:Fallback>
                <p:oleObj name="Φύλλο εργασίας" r:id="rId5" imgW="5514992" imgH="2476496" progId="Excel.Sheet.8">
                  <p:embed/>
                  <p:pic>
                    <p:nvPicPr>
                      <p:cNvPr id="0" name=""/>
                      <p:cNvPicPr>
                        <a:picLocks noChangeAspect="1" noChangeArrowheads="1"/>
                      </p:cNvPicPr>
                      <p:nvPr/>
                    </p:nvPicPr>
                    <p:blipFill>
                      <a:blip r:embed="rId6"/>
                      <a:srcRect/>
                      <a:stretch>
                        <a:fillRect/>
                      </a:stretch>
                    </p:blipFill>
                    <p:spPr bwMode="auto">
                      <a:xfrm>
                        <a:off x="1908175" y="1700213"/>
                        <a:ext cx="6248400" cy="2786062"/>
                      </a:xfrm>
                      <a:prstGeom prst="rect">
                        <a:avLst/>
                      </a:prstGeom>
                      <a:noFill/>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25</a:t>
            </a:fld>
            <a:endParaRPr lang="el-GR" altLang="en-US" dirty="0"/>
          </a:p>
        </p:txBody>
      </p:sp>
    </p:spTree>
    <p:extLst>
      <p:ext uri="{BB962C8B-B14F-4D97-AF65-F5344CB8AC3E}">
        <p14:creationId xmlns:p14="http://schemas.microsoft.com/office/powerpoint/2010/main" val="18634408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059" name="Object 2"/>
          <p:cNvGraphicFramePr>
            <a:graphicFrameLocks noChangeAspect="1"/>
          </p:cNvGraphicFramePr>
          <p:nvPr>
            <p:extLst>
              <p:ext uri="{D42A27DB-BD31-4B8C-83A1-F6EECF244321}">
                <p14:modId xmlns:p14="http://schemas.microsoft.com/office/powerpoint/2010/main" val="1943784516"/>
              </p:ext>
            </p:extLst>
          </p:nvPr>
        </p:nvGraphicFramePr>
        <p:xfrm>
          <a:off x="1352550" y="996950"/>
          <a:ext cx="7188200" cy="5230813"/>
        </p:xfrm>
        <a:graphic>
          <a:graphicData uri="http://schemas.openxmlformats.org/presentationml/2006/ole">
            <mc:AlternateContent xmlns:mc="http://schemas.openxmlformats.org/markup-compatibility/2006">
              <mc:Choice xmlns:v="urn:schemas-microsoft-com:vml" Requires="v">
                <p:oleObj spid="_x0000_s45191" name="Γράφημα" r:id="rId4" imgW="7724657" imgH="5619803" progId="MSGraph.Chart.8">
                  <p:embed followColorScheme="full"/>
                </p:oleObj>
              </mc:Choice>
              <mc:Fallback>
                <p:oleObj name="Γράφημα" r:id="rId4" imgW="7724657" imgH="5619803" progId="MSGraph.Chart.8">
                  <p:embed followColorScheme="full"/>
                  <p:pic>
                    <p:nvPicPr>
                      <p:cNvPr id="0" name="Object 2"/>
                      <p:cNvPicPr>
                        <a:picLocks noChangeAspect="1" noChangeArrowheads="1"/>
                      </p:cNvPicPr>
                      <p:nvPr/>
                    </p:nvPicPr>
                    <p:blipFill>
                      <a:blip r:embed="rId5"/>
                      <a:srcRect/>
                      <a:stretch>
                        <a:fillRect/>
                      </a:stretch>
                    </p:blipFill>
                    <p:spPr bwMode="auto">
                      <a:xfrm>
                        <a:off x="1352550" y="996950"/>
                        <a:ext cx="71882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Lst>
                    </p:spPr>
                  </p:pic>
                </p:oleObj>
              </mc:Fallback>
            </mc:AlternateContent>
          </a:graphicData>
        </a:graphic>
      </p:graphicFrame>
      <p:sp>
        <p:nvSpPr>
          <p:cNvPr id="45060" name="Rectangle 8"/>
          <p:cNvSpPr>
            <a:spLocks noGrp="1" noChangeArrowheads="1"/>
          </p:cNvSpPr>
          <p:nvPr>
            <p:ph type="ctrTitle" idx="4294967295"/>
          </p:nvPr>
        </p:nvSpPr>
        <p:spPr>
          <a:xfrm>
            <a:off x="1143000" y="142875"/>
            <a:ext cx="7421563" cy="681038"/>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ΑΠΟΤΙΜΗΣΗ ΤΕΛΕΥΤΑΙΟΥ ΕΞΑΜΗΝΟΥ</a:t>
            </a:r>
            <a:br>
              <a:rPr lang="el-GR" sz="1500" b="1" dirty="0" smtClean="0">
                <a:latin typeface="Microsoft Sans Serif" panose="020B0604020202020204" pitchFamily="34" charset="0"/>
                <a:cs typeface="Microsoft Sans Serif" panose="020B0604020202020204" pitchFamily="34" charset="0"/>
              </a:rPr>
            </a:br>
            <a:r>
              <a:rPr lang="el-GR" sz="1400" b="1" dirty="0" smtClean="0">
                <a:solidFill>
                  <a:srgbClr val="C00000"/>
                </a:solidFill>
                <a:latin typeface="Microsoft Sans Serif" panose="020B0604020202020204" pitchFamily="34" charset="0"/>
                <a:cs typeface="Microsoft Sans Serif" panose="020B0604020202020204" pitchFamily="34" charset="0"/>
              </a:rPr>
              <a:t>ΣΥΓΚΕΝΤΡΩΤΙΚΟ ΓΡΑΦΗΜΑ</a:t>
            </a:r>
          </a:p>
        </p:txBody>
      </p:sp>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26</a:t>
            </a:fld>
            <a:endParaRPr lang="el-GR"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WordArt 14"/>
          <p:cNvSpPr>
            <a:spLocks noChangeArrowheads="1" noChangeShapeType="1" noTextEdit="1"/>
          </p:cNvSpPr>
          <p:nvPr/>
        </p:nvSpPr>
        <p:spPr bwMode="auto">
          <a:xfrm>
            <a:off x="1728217" y="2996952"/>
            <a:ext cx="6072188" cy="1000125"/>
          </a:xfrm>
          <a:prstGeom prst="rect">
            <a:avLst/>
          </a:prstGeom>
        </p:spPr>
        <p:txBody>
          <a:bodyPr wrap="none" fromWordArt="1">
            <a:prstTxWarp prst="textPlain">
              <a:avLst>
                <a:gd name="adj" fmla="val 50000"/>
              </a:avLst>
            </a:prstTxWarp>
          </a:bodyPr>
          <a:lstStyle/>
          <a:p>
            <a:pPr algn="ctr"/>
            <a:r>
              <a:rPr lang="el-GR" b="1" kern="10" dirty="0">
                <a:ln w="15875">
                  <a:solidFill>
                    <a:srgbClr val="660033"/>
                  </a:solidFill>
                  <a:round/>
                  <a:headEnd/>
                  <a:tailEnd/>
                </a:ln>
                <a:solidFill>
                  <a:schemeClr val="bg2">
                    <a:lumMod val="10000"/>
                  </a:schemeClr>
                </a:solidFill>
                <a:latin typeface="Microsoft Sans Serif" panose="020B0604020202020204" pitchFamily="34" charset="0"/>
                <a:cs typeface="Microsoft Sans Serif" panose="020B0604020202020204" pitchFamily="34" charset="0"/>
              </a:rPr>
              <a:t>ΑΝΑΛΥΤΙΚΗ ΑΞΙΟΛΟΓΗΣΗ ΒΑΣΙΚΩΝ ΔΕΙΚΤΩΝ </a:t>
            </a:r>
          </a:p>
          <a:p>
            <a:pPr algn="ctr"/>
            <a:r>
              <a:rPr lang="el-GR" b="1" kern="10" dirty="0">
                <a:ln w="15875">
                  <a:solidFill>
                    <a:srgbClr val="660033"/>
                  </a:solidFill>
                  <a:round/>
                  <a:headEnd/>
                  <a:tailEnd/>
                </a:ln>
                <a:solidFill>
                  <a:schemeClr val="bg2">
                    <a:lumMod val="10000"/>
                  </a:schemeClr>
                </a:solidFill>
                <a:latin typeface="Microsoft Sans Serif" panose="020B0604020202020204" pitchFamily="34" charset="0"/>
                <a:cs typeface="Microsoft Sans Serif" panose="020B0604020202020204" pitchFamily="34" charset="0"/>
              </a:rPr>
              <a:t>(ΠΡΟΒΛΕΨΗ ΕΠΟΜΕΝΟΥ ΕΞΑΜΗΝΟΥ) </a:t>
            </a:r>
          </a:p>
        </p:txBody>
      </p:sp>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27</a:t>
            </a:fld>
            <a:endParaRPr lang="el-GR"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0" y="142875"/>
            <a:ext cx="7421563" cy="681038"/>
          </a:xfrm>
        </p:spPr>
        <p:txBody>
          <a:bodyPr/>
          <a:lstStyle/>
          <a:p>
            <a:pPr algn="ctr" eaLnBrk="1" hangingPunct="1">
              <a:defRPr/>
            </a:pPr>
            <a:r>
              <a:rPr lang="el-GR" sz="1500" b="1" dirty="0" smtClean="0">
                <a:solidFill>
                  <a:srgbClr val="C000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ΚΥΚΛΟΣ ΕΡΓΑΣΙΩΝ</a:t>
            </a:r>
            <a:r>
              <a:rPr lang="el-GR" sz="1500" b="1" dirty="0" smtClean="0">
                <a:latin typeface="Microsoft Sans Serif" panose="020B0604020202020204" pitchFamily="34" charset="0"/>
                <a:cs typeface="Microsoft Sans Serif" panose="020B0604020202020204" pitchFamily="34" charset="0"/>
              </a:rPr>
              <a:t/>
            </a:r>
            <a:br>
              <a:rPr lang="el-GR" sz="1500" b="1" dirty="0" smtClean="0">
                <a:latin typeface="Microsoft Sans Serif" panose="020B0604020202020204" pitchFamily="34" charset="0"/>
                <a:cs typeface="Microsoft Sans Serif" panose="020B0604020202020204" pitchFamily="34" charset="0"/>
              </a:rPr>
            </a:br>
            <a:r>
              <a:rPr lang="el-GR" sz="1400" b="1" dirty="0" smtClean="0">
                <a:latin typeface="Microsoft Sans Serif" panose="020B0604020202020204" pitchFamily="34" charset="0"/>
                <a:cs typeface="Microsoft Sans Serif" panose="020B0604020202020204" pitchFamily="34" charset="0"/>
              </a:rPr>
              <a:t>Το επόμενο εξάμηνο (δηλαδή το 1ο εξάμηνο του 201</a:t>
            </a:r>
            <a:r>
              <a:rPr lang="en-US" sz="1400" b="1" dirty="0" smtClean="0">
                <a:latin typeface="Microsoft Sans Serif" panose="020B0604020202020204" pitchFamily="34" charset="0"/>
                <a:cs typeface="Microsoft Sans Serif" panose="020B0604020202020204" pitchFamily="34" charset="0"/>
              </a:rPr>
              <a:t>6)</a:t>
            </a:r>
            <a:r>
              <a:rPr lang="el-GR" sz="1400" b="1" dirty="0" smtClean="0">
                <a:latin typeface="Microsoft Sans Serif" panose="020B0604020202020204" pitchFamily="34" charset="0"/>
                <a:cs typeface="Microsoft Sans Serif" panose="020B0604020202020204" pitchFamily="34" charset="0"/>
              </a:rPr>
              <a:t> προβλέπετε ότι θα αυξηθεί θα μειωθεί ή θα παραμείνει σταθερός ο κύκλος εργασιών (τζίρος) της επιχείρησής σας;</a:t>
            </a:r>
          </a:p>
        </p:txBody>
      </p:sp>
      <p:graphicFrame>
        <p:nvGraphicFramePr>
          <p:cNvPr id="48132" name="Object 3"/>
          <p:cNvGraphicFramePr>
            <a:graphicFrameLocks noChangeAspect="1"/>
          </p:cNvGraphicFramePr>
          <p:nvPr>
            <p:extLst>
              <p:ext uri="{D42A27DB-BD31-4B8C-83A1-F6EECF244321}">
                <p14:modId xmlns:p14="http://schemas.microsoft.com/office/powerpoint/2010/main" val="1869102907"/>
              </p:ext>
            </p:extLst>
          </p:nvPr>
        </p:nvGraphicFramePr>
        <p:xfrm>
          <a:off x="1115617" y="2132856"/>
          <a:ext cx="3672408" cy="2535559"/>
        </p:xfrm>
        <a:graphic>
          <a:graphicData uri="http://schemas.openxmlformats.org/presentationml/2006/ole">
            <mc:AlternateContent xmlns:mc="http://schemas.openxmlformats.org/markup-compatibility/2006">
              <mc:Choice xmlns:v="urn:schemas-microsoft-com:vml" Requires="v">
                <p:oleObj spid="_x0000_s48282" name="Φύλλο εργασίας" r:id="rId5" imgW="6086559" imgH="2781262" progId="Excel.Sheet.8">
                  <p:embed/>
                </p:oleObj>
              </mc:Choice>
              <mc:Fallback>
                <p:oleObj name="Φύλλο εργασίας" r:id="rId5" imgW="6086559" imgH="2781262" progId="Excel.Sheet.8">
                  <p:embed/>
                  <p:pic>
                    <p:nvPicPr>
                      <p:cNvPr id="0" name="Object 3"/>
                      <p:cNvPicPr>
                        <a:picLocks noChangeAspect="1" noChangeArrowheads="1"/>
                      </p:cNvPicPr>
                      <p:nvPr/>
                    </p:nvPicPr>
                    <p:blipFill>
                      <a:blip r:embed="rId6"/>
                      <a:srcRect/>
                      <a:stretch>
                        <a:fillRect/>
                      </a:stretch>
                    </p:blipFill>
                    <p:spPr bwMode="auto">
                      <a:xfrm>
                        <a:off x="1115617" y="2132856"/>
                        <a:ext cx="3672408" cy="2535559"/>
                      </a:xfrm>
                      <a:prstGeom prst="rect">
                        <a:avLst/>
                      </a:prstGeom>
                      <a:noFill/>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28</a:t>
            </a:fld>
            <a:endParaRPr lang="el-GR" altLang="en-US" dirty="0"/>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697279546"/>
              </p:ext>
            </p:extLst>
          </p:nvPr>
        </p:nvGraphicFramePr>
        <p:xfrm>
          <a:off x="4004764" y="1772816"/>
          <a:ext cx="5031731" cy="3661562"/>
        </p:xfrm>
        <a:graphic>
          <a:graphicData uri="http://schemas.openxmlformats.org/presentationml/2006/ole">
            <mc:AlternateContent xmlns:mc="http://schemas.openxmlformats.org/markup-compatibility/2006">
              <mc:Choice xmlns:v="urn:schemas-microsoft-com:vml" Requires="v">
                <p:oleObj spid="_x0000_s48283" name="Γράφημα" r:id="rId7" imgW="7724722" imgH="5629230" progId="MSGraph.Chart.8">
                  <p:embed followColorScheme="full"/>
                </p:oleObj>
              </mc:Choice>
              <mc:Fallback>
                <p:oleObj name="Γράφημα" r:id="rId7" imgW="7724722" imgH="5629230" progId="MSGraph.Chart.8">
                  <p:embed followColorScheme="full"/>
                  <p:pic>
                    <p:nvPicPr>
                      <p:cNvPr id="0" name="Αντικείμενο 1"/>
                      <p:cNvPicPr>
                        <a:picLocks noChangeAspect="1" noChangeArrowheads="1"/>
                      </p:cNvPicPr>
                      <p:nvPr/>
                    </p:nvPicPr>
                    <p:blipFill>
                      <a:blip r:embed="rId8"/>
                      <a:srcRect/>
                      <a:stretch>
                        <a:fillRect/>
                      </a:stretch>
                    </p:blipFill>
                    <p:spPr bwMode="auto">
                      <a:xfrm>
                        <a:off x="4004764" y="1772816"/>
                        <a:ext cx="5031731" cy="3661562"/>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1" y="71438"/>
            <a:ext cx="3717032" cy="1341338"/>
          </a:xfrm>
        </p:spPr>
        <p:txBody>
          <a:bodyPr/>
          <a:lstStyle/>
          <a:p>
            <a:pPr algn="ctr" eaLnBrk="1" hangingPunct="1">
              <a:defRPr/>
            </a:pPr>
            <a:r>
              <a:rPr lang="el-GR" sz="1500" b="1" dirty="0" smtClean="0">
                <a:solidFill>
                  <a:srgbClr val="C000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ΖΗΤΗΣΗ</a:t>
            </a:r>
            <a:r>
              <a:rPr lang="el-GR" sz="1500" b="1" dirty="0" smtClean="0">
                <a:latin typeface="Microsoft Sans Serif" panose="020B0604020202020204" pitchFamily="34" charset="0"/>
                <a:cs typeface="Microsoft Sans Serif" panose="020B0604020202020204" pitchFamily="34" charset="0"/>
              </a:rPr>
              <a:t/>
            </a:r>
            <a:br>
              <a:rPr lang="el-GR" sz="1500" b="1" dirty="0" smtClean="0">
                <a:latin typeface="Microsoft Sans Serif" panose="020B0604020202020204" pitchFamily="34" charset="0"/>
                <a:cs typeface="Microsoft Sans Serif" panose="020B0604020202020204" pitchFamily="34" charset="0"/>
              </a:rPr>
            </a:br>
            <a:r>
              <a:rPr lang="el-GR" sz="1500" b="1" dirty="0" smtClean="0">
                <a:latin typeface="Microsoft Sans Serif" panose="020B0604020202020204" pitchFamily="34" charset="0"/>
                <a:cs typeface="Microsoft Sans Serif" panose="020B0604020202020204" pitchFamily="34" charset="0"/>
              </a:rPr>
              <a:t> </a:t>
            </a:r>
            <a:r>
              <a:rPr lang="el-GR" sz="1400" b="1" dirty="0" smtClean="0">
                <a:latin typeface="Microsoft Sans Serif" panose="020B0604020202020204" pitchFamily="34" charset="0"/>
                <a:cs typeface="Microsoft Sans Serif" panose="020B0604020202020204" pitchFamily="34" charset="0"/>
              </a:rPr>
              <a:t>Προβλέπετε ότι η ζήτηση για τα προϊόντα ή τις υπηρεσίες </a:t>
            </a:r>
            <a:br>
              <a:rPr lang="el-GR" sz="1400" b="1" dirty="0" smtClean="0">
                <a:latin typeface="Microsoft Sans Serif" panose="020B0604020202020204" pitchFamily="34" charset="0"/>
                <a:cs typeface="Microsoft Sans Serif" panose="020B0604020202020204" pitchFamily="34" charset="0"/>
              </a:rPr>
            </a:br>
            <a:r>
              <a:rPr lang="el-GR" sz="1400" b="1" dirty="0" smtClean="0">
                <a:latin typeface="Microsoft Sans Serif" panose="020B0604020202020204" pitchFamily="34" charset="0"/>
                <a:cs typeface="Microsoft Sans Serif" panose="020B0604020202020204" pitchFamily="34" charset="0"/>
              </a:rPr>
              <a:t>που προσφέρει η επιχείρησή σας, το επόμενο εξάμηνο:</a:t>
            </a:r>
          </a:p>
        </p:txBody>
      </p:sp>
      <p:graphicFrame>
        <p:nvGraphicFramePr>
          <p:cNvPr id="51204" name="Object 3"/>
          <p:cNvGraphicFramePr>
            <a:graphicFrameLocks noChangeAspect="1"/>
          </p:cNvGraphicFramePr>
          <p:nvPr>
            <p:extLst>
              <p:ext uri="{D42A27DB-BD31-4B8C-83A1-F6EECF244321}">
                <p14:modId xmlns:p14="http://schemas.microsoft.com/office/powerpoint/2010/main" val="2650395029"/>
              </p:ext>
            </p:extLst>
          </p:nvPr>
        </p:nvGraphicFramePr>
        <p:xfrm>
          <a:off x="1259632" y="1844824"/>
          <a:ext cx="3744416" cy="2402344"/>
        </p:xfrm>
        <a:graphic>
          <a:graphicData uri="http://schemas.openxmlformats.org/presentationml/2006/ole">
            <mc:AlternateContent xmlns:mc="http://schemas.openxmlformats.org/markup-compatibility/2006">
              <mc:Choice xmlns:v="urn:schemas-microsoft-com:vml" Requires="v">
                <p:oleObj spid="_x0000_s51354" name="Φύλλο εργασίας" r:id="rId5" imgW="5476945" imgH="2619270" progId="Excel.Sheet.8">
                  <p:embed/>
                </p:oleObj>
              </mc:Choice>
              <mc:Fallback>
                <p:oleObj name="Φύλλο εργασίας" r:id="rId5" imgW="5476945" imgH="2619270" progId="Excel.Sheet.8">
                  <p:embed/>
                  <p:pic>
                    <p:nvPicPr>
                      <p:cNvPr id="0" name="Object 3"/>
                      <p:cNvPicPr>
                        <a:picLocks noChangeAspect="1" noChangeArrowheads="1"/>
                      </p:cNvPicPr>
                      <p:nvPr/>
                    </p:nvPicPr>
                    <p:blipFill>
                      <a:blip r:embed="rId6"/>
                      <a:srcRect/>
                      <a:stretch>
                        <a:fillRect/>
                      </a:stretch>
                    </p:blipFill>
                    <p:spPr bwMode="auto">
                      <a:xfrm>
                        <a:off x="1259632" y="1844824"/>
                        <a:ext cx="3744416" cy="2402344"/>
                      </a:xfrm>
                      <a:prstGeom prst="rect">
                        <a:avLst/>
                      </a:prstGeom>
                      <a:noFill/>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29</a:t>
            </a:fld>
            <a:endParaRPr lang="el-GR" altLang="en-US" dirty="0"/>
          </a:p>
        </p:txBody>
      </p:sp>
      <p:sp>
        <p:nvSpPr>
          <p:cNvPr id="5" name="Rectangle 8"/>
          <p:cNvSpPr>
            <a:spLocks noGrp="1" noChangeArrowheads="1"/>
          </p:cNvSpPr>
          <p:nvPr>
            <p:ph type="ctrTitle" idx="4294967295"/>
          </p:nvPr>
        </p:nvSpPr>
        <p:spPr>
          <a:xfrm>
            <a:off x="5364088" y="116632"/>
            <a:ext cx="3560515" cy="681037"/>
          </a:xfrm>
        </p:spPr>
        <p:txBody>
          <a:bodyPr/>
          <a:lstStyle/>
          <a:p>
            <a:pPr algn="ctr" eaLnBrk="1" hangingPunct="1">
              <a:defRPr/>
            </a:pPr>
            <a:r>
              <a:rPr lang="el-GR" sz="1500" b="1" dirty="0" smtClean="0">
                <a:solidFill>
                  <a:srgbClr val="C000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ΠΑΡΑΓΓΕΛΙΕΣ</a:t>
            </a:r>
            <a:r>
              <a:rPr lang="el-GR" sz="1500" b="1" dirty="0" smtClean="0">
                <a:latin typeface="Microsoft Sans Serif" panose="020B0604020202020204" pitchFamily="34" charset="0"/>
                <a:cs typeface="Microsoft Sans Serif" panose="020B0604020202020204" pitchFamily="34" charset="0"/>
              </a:rPr>
              <a:t/>
            </a:r>
            <a:br>
              <a:rPr lang="el-GR" sz="1500" b="1" dirty="0" smtClean="0">
                <a:latin typeface="Microsoft Sans Serif" panose="020B0604020202020204" pitchFamily="34" charset="0"/>
                <a:cs typeface="Microsoft Sans Serif" panose="020B0604020202020204" pitchFamily="34" charset="0"/>
              </a:rPr>
            </a:br>
            <a:r>
              <a:rPr lang="el-GR" sz="1500" b="1" dirty="0" smtClean="0">
                <a:latin typeface="Microsoft Sans Serif" panose="020B0604020202020204" pitchFamily="34" charset="0"/>
                <a:cs typeface="Microsoft Sans Serif" panose="020B0604020202020204" pitchFamily="34" charset="0"/>
              </a:rPr>
              <a:t> </a:t>
            </a:r>
            <a:r>
              <a:rPr lang="el-GR" sz="1400" b="1" dirty="0" smtClean="0">
                <a:latin typeface="Microsoft Sans Serif" panose="020B0604020202020204" pitchFamily="34" charset="0"/>
                <a:cs typeface="Microsoft Sans Serif" panose="020B0604020202020204" pitchFamily="34" charset="0"/>
              </a:rPr>
              <a:t>Προβλέπετε ότι οι παραγγελίες προς τους προμηθευτές σας το επόμενο εξάμηνο:</a:t>
            </a:r>
            <a:br>
              <a:rPr lang="el-GR" sz="1400" b="1" dirty="0" smtClean="0">
                <a:latin typeface="Microsoft Sans Serif" panose="020B0604020202020204" pitchFamily="34" charset="0"/>
                <a:cs typeface="Microsoft Sans Serif" panose="020B0604020202020204" pitchFamily="34" charset="0"/>
              </a:rPr>
            </a:br>
            <a:endParaRPr lang="el-GR" sz="1400" b="1" dirty="0" smtClean="0">
              <a:latin typeface="Microsoft Sans Serif" panose="020B0604020202020204" pitchFamily="34" charset="0"/>
              <a:cs typeface="Microsoft Sans Serif" panose="020B0604020202020204" pitchFamily="34" charset="0"/>
            </a:endParaRP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1065155263"/>
              </p:ext>
            </p:extLst>
          </p:nvPr>
        </p:nvGraphicFramePr>
        <p:xfrm>
          <a:off x="4640220" y="2060848"/>
          <a:ext cx="4497281" cy="2160240"/>
        </p:xfrm>
        <a:graphic>
          <a:graphicData uri="http://schemas.openxmlformats.org/presentationml/2006/ole">
            <mc:AlternateContent xmlns:mc="http://schemas.openxmlformats.org/markup-compatibility/2006">
              <mc:Choice xmlns:v="urn:schemas-microsoft-com:vml" Requires="v">
                <p:oleObj spid="_x0000_s51355" name="Φύλλο εργασίας" r:id="rId8" imgW="5476959" imgH="2457583" progId="Excel.Sheet.8">
                  <p:embed/>
                </p:oleObj>
              </mc:Choice>
              <mc:Fallback>
                <p:oleObj name="Φύλλο εργασίας" r:id="rId8" imgW="5476959" imgH="2457583" progId="Excel.Sheet.8">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0220" y="2060848"/>
                        <a:ext cx="4497281" cy="2160240"/>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143000" y="188913"/>
            <a:ext cx="7316788" cy="719137"/>
          </a:xfrm>
        </p:spPr>
        <p:txBody>
          <a:bodyPr/>
          <a:lstStyle/>
          <a:p>
            <a:pPr algn="ctr" eaLnBrk="1" hangingPunct="1"/>
            <a:r>
              <a:rPr lang="el-GR" sz="2400" b="1" dirty="0" smtClean="0">
                <a:solidFill>
                  <a:srgbClr val="CC0000"/>
                </a:solidFill>
                <a:latin typeface="Microsoft Sans Serif" panose="020B0604020202020204" pitchFamily="34" charset="0"/>
                <a:cs typeface="Microsoft Sans Serif" panose="020B0604020202020204" pitchFamily="34" charset="0"/>
              </a:rPr>
              <a:t>ΣΥΝΘΕΣΗ ΔΕΙΓΜΑΤΟΣ</a:t>
            </a:r>
            <a:endParaRPr lang="en-US" sz="2400" b="1" dirty="0" smtClean="0">
              <a:solidFill>
                <a:srgbClr val="CC0000"/>
              </a:solidFill>
              <a:latin typeface="Microsoft Sans Serif" panose="020B0604020202020204" pitchFamily="34" charset="0"/>
              <a:cs typeface="Microsoft Sans Serif" panose="020B0604020202020204" pitchFamily="34" charset="0"/>
            </a:endParaRPr>
          </a:p>
        </p:txBody>
      </p:sp>
      <p:graphicFrame>
        <p:nvGraphicFramePr>
          <p:cNvPr id="3" name="Πίνακας 2"/>
          <p:cNvGraphicFramePr>
            <a:graphicFrameLocks noGrp="1"/>
          </p:cNvGraphicFramePr>
          <p:nvPr>
            <p:extLst>
              <p:ext uri="{D42A27DB-BD31-4B8C-83A1-F6EECF244321}">
                <p14:modId xmlns:p14="http://schemas.microsoft.com/office/powerpoint/2010/main" val="714581748"/>
              </p:ext>
            </p:extLst>
          </p:nvPr>
        </p:nvGraphicFramePr>
        <p:xfrm>
          <a:off x="2267744" y="1484786"/>
          <a:ext cx="4380706" cy="4152427"/>
        </p:xfrm>
        <a:graphic>
          <a:graphicData uri="http://schemas.openxmlformats.org/drawingml/2006/table">
            <a:tbl>
              <a:tblPr>
                <a:tableStyleId>{5DA37D80-6434-44D0-A028-1B22A696006F}</a:tableStyleId>
              </a:tblPr>
              <a:tblGrid>
                <a:gridCol w="1915722"/>
                <a:gridCol w="1661185"/>
                <a:gridCol w="803799"/>
              </a:tblGrid>
              <a:tr h="234411">
                <a:tc rowSpan="3">
                  <a:txBody>
                    <a:bodyPr/>
                    <a:lstStyle/>
                    <a:p>
                      <a:pPr algn="l" rtl="0" fontAlgn="t"/>
                      <a:r>
                        <a:rPr lang="el-GR" sz="900" u="none" strike="noStrike" dirty="0">
                          <a:effectLst/>
                          <a:latin typeface="Microsoft Sans Serif" pitchFamily="34" charset="0"/>
                          <a:cs typeface="Microsoft Sans Serif" pitchFamily="34" charset="0"/>
                        </a:rPr>
                        <a:t>ΚΛΑΔΟΣ</a:t>
                      </a:r>
                      <a:endParaRPr lang="el-GR" sz="900" b="1" i="0" u="none" strike="noStrike" dirty="0">
                        <a:solidFill>
                          <a:srgbClr val="FFFFFF"/>
                        </a:solidFill>
                        <a:effectLst/>
                        <a:latin typeface="Microsoft Sans Serif" panose="020B0604020202020204" pitchFamily="34" charset="0"/>
                        <a:cs typeface="Microsoft Sans Serif" panose="020B0604020202020204" pitchFamily="34" charset="0"/>
                      </a:endParaRPr>
                    </a:p>
                  </a:txBody>
                  <a:tcPr marL="9525" marR="9525" marT="9525" marB="0"/>
                </a:tc>
                <a:tc>
                  <a:txBody>
                    <a:bodyPr/>
                    <a:lstStyle/>
                    <a:p>
                      <a:pPr algn="l" rtl="0" fontAlgn="b"/>
                      <a:r>
                        <a:rPr lang="el-GR" sz="1000" u="none" strike="noStrike" dirty="0">
                          <a:effectLst/>
                          <a:latin typeface="Microsoft Sans Serif" pitchFamily="34" charset="0"/>
                          <a:cs typeface="Microsoft Sans Serif" pitchFamily="34" charset="0"/>
                        </a:rPr>
                        <a:t>Εμπόριο</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b"/>
                      <a:r>
                        <a:rPr lang="el-GR" sz="1000" u="none" strike="noStrike">
                          <a:effectLst/>
                          <a:latin typeface="Microsoft Sans Serif" pitchFamily="34" charset="0"/>
                          <a:cs typeface="Microsoft Sans Serif" pitchFamily="34" charset="0"/>
                        </a:rPr>
                        <a:t>37,5</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r>
              <a:tr h="234411">
                <a:tc vMerge="1">
                  <a:txBody>
                    <a:bodyPr/>
                    <a:lstStyle/>
                    <a:p>
                      <a:endParaRPr lang="el-GR"/>
                    </a:p>
                  </a:txBody>
                  <a:tcPr/>
                </a:tc>
                <a:tc>
                  <a:txBody>
                    <a:bodyPr/>
                    <a:lstStyle/>
                    <a:p>
                      <a:pPr algn="l" rtl="0" fontAlgn="b"/>
                      <a:r>
                        <a:rPr lang="el-GR" sz="1000" u="none" strike="noStrike" dirty="0">
                          <a:effectLst/>
                          <a:latin typeface="Microsoft Sans Serif" pitchFamily="34" charset="0"/>
                          <a:cs typeface="Microsoft Sans Serif" pitchFamily="34" charset="0"/>
                        </a:rPr>
                        <a:t>Μεταποίηση</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u="none" strike="noStrike">
                          <a:effectLst/>
                          <a:latin typeface="Microsoft Sans Serif" pitchFamily="34" charset="0"/>
                          <a:cs typeface="Microsoft Sans Serif" pitchFamily="34" charset="0"/>
                        </a:rPr>
                        <a:t>23,9</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234411">
                <a:tc vMerge="1">
                  <a:txBody>
                    <a:bodyPr/>
                    <a:lstStyle/>
                    <a:p>
                      <a:endParaRPr lang="el-GR"/>
                    </a:p>
                  </a:txBody>
                  <a:tcPr/>
                </a:tc>
                <a:tc>
                  <a:txBody>
                    <a:bodyPr/>
                    <a:lstStyle/>
                    <a:p>
                      <a:pPr algn="l" rtl="0" fontAlgn="b"/>
                      <a:r>
                        <a:rPr lang="el-GR" sz="1000" u="none" strike="noStrike" dirty="0">
                          <a:effectLst/>
                          <a:latin typeface="Microsoft Sans Serif" pitchFamily="34" charset="0"/>
                          <a:cs typeface="Microsoft Sans Serif" pitchFamily="34" charset="0"/>
                        </a:rPr>
                        <a:t>Υπηρεσίες</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u="none" strike="noStrike">
                          <a:effectLst/>
                          <a:latin typeface="Microsoft Sans Serif" pitchFamily="34" charset="0"/>
                          <a:cs typeface="Microsoft Sans Serif" pitchFamily="34" charset="0"/>
                        </a:rPr>
                        <a:t>38,6</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234411">
                <a:tc rowSpan="5">
                  <a:txBody>
                    <a:bodyPr/>
                    <a:lstStyle/>
                    <a:p>
                      <a:pPr algn="l" rtl="0" fontAlgn="t"/>
                      <a:r>
                        <a:rPr lang="el-GR" sz="900" u="none" strike="noStrike">
                          <a:effectLst/>
                          <a:latin typeface="Microsoft Sans Serif" pitchFamily="34" charset="0"/>
                          <a:cs typeface="Microsoft Sans Serif" pitchFamily="34" charset="0"/>
                        </a:rPr>
                        <a:t>ΑΡΙΘΜΟΣ ΕΡΓΑΖΟΜΕΝΩΝ</a:t>
                      </a:r>
                      <a:endParaRPr lang="el-GR" sz="900" b="1" i="0" u="none" strike="noStrike">
                        <a:solidFill>
                          <a:srgbClr val="FFFFFF"/>
                        </a:solidFill>
                        <a:effectLst/>
                        <a:latin typeface="Microsoft Sans Serif" panose="020B0604020202020204" pitchFamily="34" charset="0"/>
                        <a:cs typeface="Microsoft Sans Serif" panose="020B0604020202020204" pitchFamily="34" charset="0"/>
                      </a:endParaRPr>
                    </a:p>
                  </a:txBody>
                  <a:tcPr marL="9525" marR="9525" marT="9525" marB="0"/>
                </a:tc>
                <a:tc>
                  <a:txBody>
                    <a:bodyPr/>
                    <a:lstStyle/>
                    <a:p>
                      <a:pPr algn="l" rtl="0" fontAlgn="b"/>
                      <a:r>
                        <a:rPr lang="el-GR" sz="1000" u="none" strike="noStrike" dirty="0">
                          <a:effectLst/>
                          <a:latin typeface="Microsoft Sans Serif" pitchFamily="34" charset="0"/>
                          <a:cs typeface="Microsoft Sans Serif" pitchFamily="34" charset="0"/>
                        </a:rPr>
                        <a:t>Χωρίς προσωπικό</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u="none" strike="noStrike">
                          <a:effectLst/>
                          <a:latin typeface="Microsoft Sans Serif" pitchFamily="34" charset="0"/>
                          <a:cs typeface="Microsoft Sans Serif" pitchFamily="34" charset="0"/>
                        </a:rPr>
                        <a:t>29,4</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223249">
                <a:tc vMerge="1">
                  <a:txBody>
                    <a:bodyPr/>
                    <a:lstStyle/>
                    <a:p>
                      <a:endParaRPr lang="el-GR"/>
                    </a:p>
                  </a:txBody>
                  <a:tcPr/>
                </a:tc>
                <a:tc>
                  <a:txBody>
                    <a:bodyPr/>
                    <a:lstStyle/>
                    <a:p>
                      <a:pPr algn="l" rtl="0" fontAlgn="b"/>
                      <a:r>
                        <a:rPr lang="el-GR" sz="1000" u="none" strike="noStrike" dirty="0">
                          <a:effectLst/>
                          <a:latin typeface="Microsoft Sans Serif" pitchFamily="34" charset="0"/>
                          <a:cs typeface="Microsoft Sans Serif" pitchFamily="34" charset="0"/>
                        </a:rPr>
                        <a:t>1 άτομο</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u="none" strike="noStrike">
                          <a:effectLst/>
                          <a:latin typeface="Microsoft Sans Serif" pitchFamily="34" charset="0"/>
                          <a:cs typeface="Microsoft Sans Serif" pitchFamily="34" charset="0"/>
                        </a:rPr>
                        <a:t>24,9</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223249">
                <a:tc vMerge="1">
                  <a:txBody>
                    <a:bodyPr/>
                    <a:lstStyle/>
                    <a:p>
                      <a:endParaRPr lang="el-GR"/>
                    </a:p>
                  </a:txBody>
                  <a:tcPr/>
                </a:tc>
                <a:tc>
                  <a:txBody>
                    <a:bodyPr/>
                    <a:lstStyle/>
                    <a:p>
                      <a:pPr algn="l" rtl="0" fontAlgn="b"/>
                      <a:r>
                        <a:rPr lang="el-GR" sz="1000" u="none" strike="noStrike" dirty="0">
                          <a:effectLst/>
                          <a:latin typeface="Microsoft Sans Serif" pitchFamily="34" charset="0"/>
                          <a:cs typeface="Microsoft Sans Serif" pitchFamily="34" charset="0"/>
                        </a:rPr>
                        <a:t>2-3 άτομα</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u="none" strike="noStrike">
                          <a:effectLst/>
                          <a:latin typeface="Microsoft Sans Serif" pitchFamily="34" charset="0"/>
                          <a:cs typeface="Microsoft Sans Serif" pitchFamily="34" charset="0"/>
                        </a:rPr>
                        <a:t>25,4</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223249">
                <a:tc vMerge="1">
                  <a:txBody>
                    <a:bodyPr/>
                    <a:lstStyle/>
                    <a:p>
                      <a:endParaRPr lang="el-GR"/>
                    </a:p>
                  </a:txBody>
                  <a:tcPr/>
                </a:tc>
                <a:tc>
                  <a:txBody>
                    <a:bodyPr/>
                    <a:lstStyle/>
                    <a:p>
                      <a:pPr algn="l" rtl="0" fontAlgn="b"/>
                      <a:r>
                        <a:rPr lang="el-GR" sz="1000" u="none" strike="noStrike" dirty="0">
                          <a:effectLst/>
                          <a:latin typeface="Microsoft Sans Serif" pitchFamily="34" charset="0"/>
                          <a:cs typeface="Microsoft Sans Serif" pitchFamily="34" charset="0"/>
                        </a:rPr>
                        <a:t>4-5 άτομα</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u="none" strike="noStrike">
                          <a:effectLst/>
                          <a:latin typeface="Microsoft Sans Serif" pitchFamily="34" charset="0"/>
                          <a:cs typeface="Microsoft Sans Serif" pitchFamily="34" charset="0"/>
                        </a:rPr>
                        <a:t>10,1</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234411">
                <a:tc vMerge="1">
                  <a:txBody>
                    <a:bodyPr/>
                    <a:lstStyle/>
                    <a:p>
                      <a:endParaRPr lang="el-GR"/>
                    </a:p>
                  </a:txBody>
                  <a:tcPr/>
                </a:tc>
                <a:tc>
                  <a:txBody>
                    <a:bodyPr/>
                    <a:lstStyle/>
                    <a:p>
                      <a:pPr algn="l" rtl="0" fontAlgn="b"/>
                      <a:r>
                        <a:rPr lang="el-GR" sz="1000" u="none" strike="noStrike" dirty="0">
                          <a:effectLst/>
                          <a:latin typeface="Microsoft Sans Serif" pitchFamily="34" charset="0"/>
                          <a:cs typeface="Microsoft Sans Serif" pitchFamily="34" charset="0"/>
                        </a:rPr>
                        <a:t>Πάνω από 5 άτομα</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u="none" strike="noStrike">
                          <a:effectLst/>
                          <a:latin typeface="Microsoft Sans Serif" pitchFamily="34" charset="0"/>
                          <a:cs typeface="Microsoft Sans Serif" pitchFamily="34" charset="0"/>
                        </a:rPr>
                        <a:t>10,2</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234411">
                <a:tc rowSpan="4">
                  <a:txBody>
                    <a:bodyPr/>
                    <a:lstStyle/>
                    <a:p>
                      <a:pPr algn="l" rtl="0" fontAlgn="t"/>
                      <a:r>
                        <a:rPr lang="el-GR" sz="900" u="none" strike="noStrike">
                          <a:effectLst/>
                          <a:latin typeface="Microsoft Sans Serif" pitchFamily="34" charset="0"/>
                          <a:cs typeface="Microsoft Sans Serif" pitchFamily="34" charset="0"/>
                        </a:rPr>
                        <a:t>ΕΤΗ ΛΕΙΤΟΥΡΓΙΑΣ</a:t>
                      </a:r>
                      <a:endParaRPr lang="el-GR" sz="900" b="1" i="0" u="none" strike="noStrike">
                        <a:solidFill>
                          <a:srgbClr val="FFFFFF"/>
                        </a:solidFill>
                        <a:effectLst/>
                        <a:latin typeface="Microsoft Sans Serif" panose="020B0604020202020204" pitchFamily="34" charset="0"/>
                        <a:cs typeface="Microsoft Sans Serif" panose="020B0604020202020204" pitchFamily="34" charset="0"/>
                      </a:endParaRPr>
                    </a:p>
                  </a:txBody>
                  <a:tcPr marL="9525" marR="9525" marT="9525" marB="0"/>
                </a:tc>
                <a:tc>
                  <a:txBody>
                    <a:bodyPr/>
                    <a:lstStyle/>
                    <a:p>
                      <a:pPr algn="l" rtl="0" fontAlgn="b"/>
                      <a:r>
                        <a:rPr lang="el-GR" sz="1000" u="none" strike="noStrike" dirty="0">
                          <a:effectLst/>
                          <a:latin typeface="Microsoft Sans Serif" pitchFamily="34" charset="0"/>
                          <a:cs typeface="Microsoft Sans Serif" pitchFamily="34" charset="0"/>
                        </a:rPr>
                        <a:t>έως 5 χρόνια</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u="none" strike="noStrike">
                          <a:effectLst/>
                          <a:latin typeface="Microsoft Sans Serif" pitchFamily="34" charset="0"/>
                          <a:cs typeface="Microsoft Sans Serif" pitchFamily="34" charset="0"/>
                        </a:rPr>
                        <a:t>5,8</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223249">
                <a:tc vMerge="1">
                  <a:txBody>
                    <a:bodyPr/>
                    <a:lstStyle/>
                    <a:p>
                      <a:endParaRPr lang="el-GR"/>
                    </a:p>
                  </a:txBody>
                  <a:tcPr/>
                </a:tc>
                <a:tc>
                  <a:txBody>
                    <a:bodyPr/>
                    <a:lstStyle/>
                    <a:p>
                      <a:pPr algn="l" rtl="0" fontAlgn="b"/>
                      <a:r>
                        <a:rPr lang="el-GR" sz="1000" u="none" strike="noStrike" dirty="0">
                          <a:effectLst/>
                          <a:latin typeface="Microsoft Sans Serif" pitchFamily="34" charset="0"/>
                          <a:cs typeface="Microsoft Sans Serif" pitchFamily="34" charset="0"/>
                        </a:rPr>
                        <a:t>5-10 χρόνια</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u="none" strike="noStrike">
                          <a:effectLst/>
                          <a:latin typeface="Microsoft Sans Serif" pitchFamily="34" charset="0"/>
                          <a:cs typeface="Microsoft Sans Serif" pitchFamily="34" charset="0"/>
                        </a:rPr>
                        <a:t>4,5</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223249">
                <a:tc vMerge="1">
                  <a:txBody>
                    <a:bodyPr/>
                    <a:lstStyle/>
                    <a:p>
                      <a:endParaRPr lang="el-GR"/>
                    </a:p>
                  </a:txBody>
                  <a:tcPr/>
                </a:tc>
                <a:tc>
                  <a:txBody>
                    <a:bodyPr/>
                    <a:lstStyle/>
                    <a:p>
                      <a:pPr algn="l" rtl="0" fontAlgn="b"/>
                      <a:r>
                        <a:rPr lang="el-GR" sz="1000" u="none" strike="noStrike" dirty="0">
                          <a:effectLst/>
                          <a:latin typeface="Microsoft Sans Serif" pitchFamily="34" charset="0"/>
                          <a:cs typeface="Microsoft Sans Serif" pitchFamily="34" charset="0"/>
                        </a:rPr>
                        <a:t>10-15 χρόνια</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u="none" strike="noStrike">
                          <a:effectLst/>
                          <a:latin typeface="Microsoft Sans Serif" pitchFamily="34" charset="0"/>
                          <a:cs typeface="Microsoft Sans Serif" pitchFamily="34" charset="0"/>
                        </a:rPr>
                        <a:t>7,7</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234411">
                <a:tc vMerge="1">
                  <a:txBody>
                    <a:bodyPr/>
                    <a:lstStyle/>
                    <a:p>
                      <a:endParaRPr lang="el-GR"/>
                    </a:p>
                  </a:txBody>
                  <a:tcPr/>
                </a:tc>
                <a:tc>
                  <a:txBody>
                    <a:bodyPr/>
                    <a:lstStyle/>
                    <a:p>
                      <a:pPr algn="l" rtl="0" fontAlgn="b"/>
                      <a:r>
                        <a:rPr lang="el-GR" sz="1000" u="none" strike="noStrike" dirty="0">
                          <a:effectLst/>
                          <a:latin typeface="Microsoft Sans Serif" pitchFamily="34" charset="0"/>
                          <a:cs typeface="Microsoft Sans Serif" pitchFamily="34" charset="0"/>
                        </a:rPr>
                        <a:t>15 και άνω</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u="none" strike="noStrike">
                          <a:effectLst/>
                          <a:latin typeface="Microsoft Sans Serif" pitchFamily="34" charset="0"/>
                          <a:cs typeface="Microsoft Sans Serif" pitchFamily="34" charset="0"/>
                        </a:rPr>
                        <a:t>82,0</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234411">
                <a:tc rowSpan="4">
                  <a:txBody>
                    <a:bodyPr/>
                    <a:lstStyle/>
                    <a:p>
                      <a:pPr algn="l" rtl="0" fontAlgn="t"/>
                      <a:r>
                        <a:rPr lang="el-GR" sz="900" u="none" strike="noStrike">
                          <a:effectLst/>
                          <a:latin typeface="Microsoft Sans Serif" pitchFamily="34" charset="0"/>
                          <a:cs typeface="Microsoft Sans Serif" pitchFamily="34" charset="0"/>
                        </a:rPr>
                        <a:t>ΤΖΙΡΟΣ</a:t>
                      </a:r>
                      <a:endParaRPr lang="el-GR" sz="900" b="1" i="0" u="none" strike="noStrike">
                        <a:solidFill>
                          <a:srgbClr val="FFFFFF"/>
                        </a:solidFill>
                        <a:effectLst/>
                        <a:latin typeface="Microsoft Sans Serif" panose="020B0604020202020204" pitchFamily="34" charset="0"/>
                        <a:cs typeface="Microsoft Sans Serif" panose="020B0604020202020204" pitchFamily="34" charset="0"/>
                      </a:endParaRPr>
                    </a:p>
                  </a:txBody>
                  <a:tcPr marL="9525" marR="9525" marT="9525" marB="0"/>
                </a:tc>
                <a:tc>
                  <a:txBody>
                    <a:bodyPr/>
                    <a:lstStyle/>
                    <a:p>
                      <a:pPr algn="l" rtl="0" fontAlgn="b"/>
                      <a:r>
                        <a:rPr lang="el-GR" sz="1000" u="none" strike="noStrike" dirty="0">
                          <a:effectLst/>
                          <a:latin typeface="Microsoft Sans Serif" pitchFamily="34" charset="0"/>
                          <a:cs typeface="Microsoft Sans Serif" pitchFamily="34" charset="0"/>
                        </a:rPr>
                        <a:t>Κάτω από 50 χιλιάδες</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u="none" strike="noStrike">
                          <a:effectLst/>
                          <a:latin typeface="Microsoft Sans Serif" pitchFamily="34" charset="0"/>
                          <a:cs typeface="Microsoft Sans Serif" pitchFamily="34" charset="0"/>
                        </a:rPr>
                        <a:t>48,6</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223249">
                <a:tc vMerge="1">
                  <a:txBody>
                    <a:bodyPr/>
                    <a:lstStyle/>
                    <a:p>
                      <a:endParaRPr lang="el-GR"/>
                    </a:p>
                  </a:txBody>
                  <a:tcPr/>
                </a:tc>
                <a:tc>
                  <a:txBody>
                    <a:bodyPr/>
                    <a:lstStyle/>
                    <a:p>
                      <a:pPr algn="l" rtl="0" fontAlgn="b"/>
                      <a:r>
                        <a:rPr lang="el-GR" sz="1000" u="none" strike="noStrike" dirty="0">
                          <a:effectLst/>
                          <a:latin typeface="Microsoft Sans Serif" pitchFamily="34" charset="0"/>
                          <a:cs typeface="Microsoft Sans Serif" pitchFamily="34" charset="0"/>
                        </a:rPr>
                        <a:t> 50-100 χιλιάδες</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u="none" strike="noStrike">
                          <a:effectLst/>
                          <a:latin typeface="Microsoft Sans Serif" pitchFamily="34" charset="0"/>
                          <a:cs typeface="Microsoft Sans Serif" pitchFamily="34" charset="0"/>
                        </a:rPr>
                        <a:t>19,3</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223249">
                <a:tc vMerge="1">
                  <a:txBody>
                    <a:bodyPr/>
                    <a:lstStyle/>
                    <a:p>
                      <a:endParaRPr lang="el-GR"/>
                    </a:p>
                  </a:txBody>
                  <a:tcPr/>
                </a:tc>
                <a:tc>
                  <a:txBody>
                    <a:bodyPr/>
                    <a:lstStyle/>
                    <a:p>
                      <a:pPr algn="l" rtl="0" fontAlgn="b"/>
                      <a:r>
                        <a:rPr lang="el-GR" sz="1000" u="none" strike="noStrike" dirty="0">
                          <a:effectLst/>
                          <a:latin typeface="Microsoft Sans Serif" pitchFamily="34" charset="0"/>
                          <a:cs typeface="Microsoft Sans Serif" pitchFamily="34" charset="0"/>
                        </a:rPr>
                        <a:t>100-300 χιλιάδες</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u="none" strike="noStrike">
                          <a:effectLst/>
                          <a:latin typeface="Microsoft Sans Serif" pitchFamily="34" charset="0"/>
                          <a:cs typeface="Microsoft Sans Serif" pitchFamily="34" charset="0"/>
                        </a:rPr>
                        <a:t>16,5</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245574">
                <a:tc vMerge="1">
                  <a:txBody>
                    <a:bodyPr/>
                    <a:lstStyle/>
                    <a:p>
                      <a:endParaRPr lang="el-GR"/>
                    </a:p>
                  </a:txBody>
                  <a:tcPr/>
                </a:tc>
                <a:tc>
                  <a:txBody>
                    <a:bodyPr/>
                    <a:lstStyle/>
                    <a:p>
                      <a:pPr algn="l" rtl="0" fontAlgn="b"/>
                      <a:r>
                        <a:rPr lang="el-GR" sz="1000" u="none" strike="noStrike" dirty="0">
                          <a:effectLst/>
                          <a:latin typeface="Microsoft Sans Serif" pitchFamily="34" charset="0"/>
                          <a:cs typeface="Microsoft Sans Serif" pitchFamily="34" charset="0"/>
                        </a:rPr>
                        <a:t>Πάνω από 300 χιλιάδες</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u="none" strike="noStrike">
                          <a:effectLst/>
                          <a:latin typeface="Microsoft Sans Serif" pitchFamily="34" charset="0"/>
                          <a:cs typeface="Microsoft Sans Serif" pitchFamily="34" charset="0"/>
                        </a:rPr>
                        <a:t>10,6</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ctr"/>
                </a:tc>
              </a:tr>
              <a:tr h="234411">
                <a:tc rowSpan="2">
                  <a:txBody>
                    <a:bodyPr/>
                    <a:lstStyle/>
                    <a:p>
                      <a:pPr algn="l" rtl="0" fontAlgn="t"/>
                      <a:r>
                        <a:rPr lang="el-GR" sz="900" u="none" strike="noStrike">
                          <a:effectLst/>
                          <a:latin typeface="Microsoft Sans Serif" pitchFamily="34" charset="0"/>
                          <a:cs typeface="Microsoft Sans Serif" pitchFamily="34" charset="0"/>
                        </a:rPr>
                        <a:t>ΠΕΡΙΟΧΗ</a:t>
                      </a:r>
                      <a:endParaRPr lang="el-GR" sz="900" b="1" i="0" u="none" strike="noStrike">
                        <a:solidFill>
                          <a:srgbClr val="FFFFFF"/>
                        </a:solidFill>
                        <a:effectLst/>
                        <a:latin typeface="Microsoft Sans Serif" panose="020B0604020202020204" pitchFamily="34" charset="0"/>
                        <a:cs typeface="Microsoft Sans Serif" panose="020B0604020202020204" pitchFamily="34" charset="0"/>
                      </a:endParaRPr>
                    </a:p>
                  </a:txBody>
                  <a:tcPr marL="9525" marR="9525" marT="9525" marB="0"/>
                </a:tc>
                <a:tc>
                  <a:txBody>
                    <a:bodyPr/>
                    <a:lstStyle/>
                    <a:p>
                      <a:pPr algn="l" rtl="0" fontAlgn="b"/>
                      <a:r>
                        <a:rPr lang="el-GR" sz="1000" u="none" strike="noStrike" dirty="0">
                          <a:effectLst/>
                          <a:latin typeface="Microsoft Sans Serif" pitchFamily="34" charset="0"/>
                          <a:cs typeface="Microsoft Sans Serif" pitchFamily="34" charset="0"/>
                        </a:rPr>
                        <a:t>Λεκανοπέδιο Αττικής</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b"/>
                      <a:r>
                        <a:rPr lang="el-GR" sz="1000" u="none" strike="noStrike" dirty="0">
                          <a:effectLst/>
                          <a:latin typeface="Microsoft Sans Serif" pitchFamily="34" charset="0"/>
                          <a:cs typeface="Microsoft Sans Serif" pitchFamily="34" charset="0"/>
                        </a:rPr>
                        <a:t>36,1</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r>
              <a:tr h="234411">
                <a:tc vMerge="1">
                  <a:txBody>
                    <a:bodyPr/>
                    <a:lstStyle/>
                    <a:p>
                      <a:endParaRPr lang="el-GR"/>
                    </a:p>
                  </a:txBody>
                  <a:tcPr/>
                </a:tc>
                <a:tc>
                  <a:txBody>
                    <a:bodyPr/>
                    <a:lstStyle/>
                    <a:p>
                      <a:pPr algn="l" rtl="0" fontAlgn="b"/>
                      <a:r>
                        <a:rPr lang="el-GR" sz="1000" u="none" strike="noStrike">
                          <a:effectLst/>
                          <a:latin typeface="Microsoft Sans Serif" pitchFamily="34" charset="0"/>
                          <a:cs typeface="Microsoft Sans Serif" pitchFamily="34" charset="0"/>
                        </a:rPr>
                        <a:t>Υπόλοιπη Ελλάδα</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b"/>
                      <a:r>
                        <a:rPr lang="el-GR" sz="1000" u="none" strike="noStrike" dirty="0">
                          <a:effectLst/>
                          <a:latin typeface="Microsoft Sans Serif" pitchFamily="34" charset="0"/>
                          <a:cs typeface="Microsoft Sans Serif" pitchFamily="34" charset="0"/>
                        </a:rPr>
                        <a:t>63,9</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r>
            </a:tbl>
          </a:graphicData>
        </a:graphic>
      </p:graphicFrame>
      <p:sp>
        <p:nvSpPr>
          <p:cNvPr id="5" name="Θέση αριθμού διαφάνειας 4"/>
          <p:cNvSpPr>
            <a:spLocks noGrp="1"/>
          </p:cNvSpPr>
          <p:nvPr>
            <p:ph type="sldNum" sz="quarter" idx="12"/>
          </p:nvPr>
        </p:nvSpPr>
        <p:spPr/>
        <p:txBody>
          <a:bodyPr/>
          <a:lstStyle/>
          <a:p>
            <a:pPr>
              <a:defRPr/>
            </a:pPr>
            <a:fld id="{3123F266-158D-42EB-A49C-3AAC6C8E547E}" type="slidenum">
              <a:rPr lang="el-GR" altLang="en-US" smtClean="0"/>
              <a:pPr>
                <a:defRPr/>
              </a:pPr>
              <a:t>3</a:t>
            </a:fld>
            <a:endParaRPr lang="el-GR"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0" y="71438"/>
            <a:ext cx="7421563" cy="681037"/>
          </a:xfrm>
        </p:spPr>
        <p:txBody>
          <a:bodyPr/>
          <a:lstStyle/>
          <a:p>
            <a:pPr algn="ctr" eaLnBrk="1" hangingPunct="1">
              <a:defRPr/>
            </a:pPr>
            <a:r>
              <a:rPr lang="el-GR" sz="1500" b="1" dirty="0" smtClean="0">
                <a:solidFill>
                  <a:srgbClr val="C000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ΡΕΥΣΤΟΤΗΤΑ</a:t>
            </a:r>
            <a:r>
              <a:rPr lang="el-GR" sz="1400" b="1" dirty="0" smtClean="0">
                <a:solidFill>
                  <a:srgbClr val="C000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 </a:t>
            </a:r>
            <a:r>
              <a:rPr lang="el-GR" sz="1500" b="1" dirty="0" smtClean="0">
                <a:latin typeface="Microsoft Sans Serif" panose="020B0604020202020204" pitchFamily="34" charset="0"/>
                <a:cs typeface="Microsoft Sans Serif" panose="020B0604020202020204" pitchFamily="34" charset="0"/>
              </a:rPr>
              <a:t/>
            </a:r>
            <a:br>
              <a:rPr lang="el-GR" sz="1500" b="1" dirty="0" smtClean="0">
                <a:latin typeface="Microsoft Sans Serif" panose="020B0604020202020204" pitchFamily="34" charset="0"/>
                <a:cs typeface="Microsoft Sans Serif" panose="020B0604020202020204" pitchFamily="34" charset="0"/>
              </a:rPr>
            </a:br>
            <a:r>
              <a:rPr lang="el-GR" sz="1400" b="1" dirty="0" smtClean="0">
                <a:latin typeface="Microsoft Sans Serif" panose="020B0604020202020204" pitchFamily="34" charset="0"/>
                <a:cs typeface="Microsoft Sans Serif" panose="020B0604020202020204" pitchFamily="34" charset="0"/>
              </a:rPr>
              <a:t> Προβλέπετε ότι η ρευστότητα της επιχείρησής σας το επόμενο εξάμηνο:</a:t>
            </a:r>
            <a:br>
              <a:rPr lang="el-GR" sz="1400" b="1" dirty="0" smtClean="0">
                <a:latin typeface="Microsoft Sans Serif" panose="020B0604020202020204" pitchFamily="34" charset="0"/>
                <a:cs typeface="Microsoft Sans Serif" panose="020B0604020202020204" pitchFamily="34" charset="0"/>
              </a:rPr>
            </a:br>
            <a:endParaRPr lang="el-GR" sz="1400" b="1" dirty="0" smtClean="0">
              <a:latin typeface="Microsoft Sans Serif" panose="020B0604020202020204" pitchFamily="34" charset="0"/>
              <a:cs typeface="Microsoft Sans Serif" panose="020B0604020202020204" pitchFamily="34" charset="0"/>
            </a:endParaRPr>
          </a:p>
        </p:txBody>
      </p:sp>
      <p:graphicFrame>
        <p:nvGraphicFramePr>
          <p:cNvPr id="54276" name="Object 3"/>
          <p:cNvGraphicFramePr>
            <a:graphicFrameLocks noChangeAspect="1"/>
          </p:cNvGraphicFramePr>
          <p:nvPr>
            <p:extLst>
              <p:ext uri="{D42A27DB-BD31-4B8C-83A1-F6EECF244321}">
                <p14:modId xmlns:p14="http://schemas.microsoft.com/office/powerpoint/2010/main" val="413246026"/>
              </p:ext>
            </p:extLst>
          </p:nvPr>
        </p:nvGraphicFramePr>
        <p:xfrm>
          <a:off x="1761706" y="1988840"/>
          <a:ext cx="6630237" cy="2723753"/>
        </p:xfrm>
        <a:graphic>
          <a:graphicData uri="http://schemas.openxmlformats.org/presentationml/2006/ole">
            <mc:AlternateContent xmlns:mc="http://schemas.openxmlformats.org/markup-compatibility/2006">
              <mc:Choice xmlns:v="urn:schemas-microsoft-com:vml" Requires="v">
                <p:oleObj spid="_x0000_s54407" name="Φύλλο εργασίας" r:id="rId5" imgW="5505551" imgH="2276560" progId="Excel.Sheet.8">
                  <p:embed/>
                </p:oleObj>
              </mc:Choice>
              <mc:Fallback>
                <p:oleObj name="Φύλλο εργασίας" r:id="rId5" imgW="5505551" imgH="2276560" progId="Excel.Sheet.8">
                  <p:embed/>
                  <p:pic>
                    <p:nvPicPr>
                      <p:cNvPr id="0" name="Object 3"/>
                      <p:cNvPicPr>
                        <a:picLocks noChangeAspect="1" noChangeArrowheads="1"/>
                      </p:cNvPicPr>
                      <p:nvPr/>
                    </p:nvPicPr>
                    <p:blipFill>
                      <a:blip r:embed="rId6"/>
                      <a:srcRect/>
                      <a:stretch>
                        <a:fillRect/>
                      </a:stretch>
                    </p:blipFill>
                    <p:spPr bwMode="auto">
                      <a:xfrm>
                        <a:off x="1761706" y="1988840"/>
                        <a:ext cx="6630237" cy="2723753"/>
                      </a:xfrm>
                      <a:prstGeom prst="rect">
                        <a:avLst/>
                      </a:prstGeom>
                      <a:noFill/>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30</a:t>
            </a:fld>
            <a:endParaRPr lang="el-GR"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0" y="71438"/>
            <a:ext cx="7421563" cy="681037"/>
          </a:xfrm>
        </p:spPr>
        <p:txBody>
          <a:bodyPr/>
          <a:lstStyle/>
          <a:p>
            <a:pPr algn="ctr" eaLnBrk="1" hangingPunct="1">
              <a:defRPr/>
            </a:pPr>
            <a:r>
              <a:rPr lang="el-GR" sz="1500" b="1" dirty="0" smtClean="0">
                <a:solidFill>
                  <a:srgbClr val="C000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ΕΠΕΝΔΥΤΙΚΗ ΔΡΑΣΤΗΡΙΟΤΗΤΑ</a:t>
            </a:r>
            <a:r>
              <a:rPr lang="el-GR" sz="1500" b="1" dirty="0" smtClean="0">
                <a:latin typeface="Microsoft Sans Serif" panose="020B0604020202020204" pitchFamily="34" charset="0"/>
                <a:cs typeface="Microsoft Sans Serif" panose="020B0604020202020204" pitchFamily="34" charset="0"/>
              </a:rPr>
              <a:t/>
            </a:r>
            <a:br>
              <a:rPr lang="el-GR" sz="1500" b="1" dirty="0" smtClean="0">
                <a:latin typeface="Microsoft Sans Serif" panose="020B0604020202020204" pitchFamily="34" charset="0"/>
                <a:cs typeface="Microsoft Sans Serif" panose="020B0604020202020204" pitchFamily="34" charset="0"/>
              </a:rPr>
            </a:br>
            <a:r>
              <a:rPr lang="el-GR" sz="1400" b="1" dirty="0" smtClean="0">
                <a:latin typeface="Microsoft Sans Serif" panose="020B0604020202020204" pitchFamily="34" charset="0"/>
                <a:cs typeface="Microsoft Sans Serif" panose="020B0604020202020204" pitchFamily="34" charset="0"/>
              </a:rPr>
              <a:t> Προβλέπετε ότι η επενδυτική δραστηριότητα της επιχείρησής σας το επόμενο εξάμηνο:</a:t>
            </a:r>
            <a:br>
              <a:rPr lang="el-GR" sz="1400" b="1" dirty="0" smtClean="0">
                <a:latin typeface="Microsoft Sans Serif" panose="020B0604020202020204" pitchFamily="34" charset="0"/>
                <a:cs typeface="Microsoft Sans Serif" panose="020B0604020202020204" pitchFamily="34" charset="0"/>
              </a:rPr>
            </a:br>
            <a:endParaRPr lang="el-GR" sz="1400" b="1" dirty="0" smtClean="0">
              <a:latin typeface="Microsoft Sans Serif" panose="020B0604020202020204" pitchFamily="34" charset="0"/>
              <a:cs typeface="Microsoft Sans Serif" panose="020B0604020202020204" pitchFamily="34" charset="0"/>
            </a:endParaRPr>
          </a:p>
        </p:txBody>
      </p:sp>
      <p:graphicFrame>
        <p:nvGraphicFramePr>
          <p:cNvPr id="60420" name="Object 3"/>
          <p:cNvGraphicFramePr>
            <a:graphicFrameLocks noChangeAspect="1"/>
          </p:cNvGraphicFramePr>
          <p:nvPr>
            <p:extLst>
              <p:ext uri="{D42A27DB-BD31-4B8C-83A1-F6EECF244321}">
                <p14:modId xmlns:p14="http://schemas.microsoft.com/office/powerpoint/2010/main" val="2151276855"/>
              </p:ext>
            </p:extLst>
          </p:nvPr>
        </p:nvGraphicFramePr>
        <p:xfrm>
          <a:off x="683568" y="1628800"/>
          <a:ext cx="3960813" cy="2008188"/>
        </p:xfrm>
        <a:graphic>
          <a:graphicData uri="http://schemas.openxmlformats.org/presentationml/2006/ole">
            <mc:AlternateContent xmlns:mc="http://schemas.openxmlformats.org/markup-compatibility/2006">
              <mc:Choice xmlns:v="urn:schemas-microsoft-com:vml" Requires="v">
                <p:oleObj spid="_x0000_s60572" name="Φύλλο εργασίας" r:id="rId5" imgW="5486400" imgH="2219400" progId="Excel.Sheet.8">
                  <p:embed/>
                </p:oleObj>
              </mc:Choice>
              <mc:Fallback>
                <p:oleObj name="Φύλλο εργασίας" r:id="rId5" imgW="5486400" imgH="2219400" progId="Excel.Sheet.8">
                  <p:embed/>
                  <p:pic>
                    <p:nvPicPr>
                      <p:cNvPr id="0" name="Object 3"/>
                      <p:cNvPicPr>
                        <a:picLocks noChangeAspect="1" noChangeArrowheads="1"/>
                      </p:cNvPicPr>
                      <p:nvPr/>
                    </p:nvPicPr>
                    <p:blipFill>
                      <a:blip r:embed="rId6"/>
                      <a:srcRect/>
                      <a:stretch>
                        <a:fillRect/>
                      </a:stretch>
                    </p:blipFill>
                    <p:spPr bwMode="auto">
                      <a:xfrm>
                        <a:off x="683568" y="1628800"/>
                        <a:ext cx="3960813" cy="2008188"/>
                      </a:xfrm>
                      <a:prstGeom prst="rect">
                        <a:avLst/>
                      </a:prstGeom>
                      <a:noFill/>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31</a:t>
            </a:fld>
            <a:endParaRPr lang="el-GR" altLang="en-US" dirty="0"/>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608972165"/>
              </p:ext>
            </p:extLst>
          </p:nvPr>
        </p:nvGraphicFramePr>
        <p:xfrm>
          <a:off x="4429164" y="1052736"/>
          <a:ext cx="4714836" cy="3430960"/>
        </p:xfrm>
        <a:graphic>
          <a:graphicData uri="http://schemas.openxmlformats.org/presentationml/2006/ole">
            <mc:AlternateContent xmlns:mc="http://schemas.openxmlformats.org/markup-compatibility/2006">
              <mc:Choice xmlns:v="urn:schemas-microsoft-com:vml" Requires="v">
                <p:oleObj spid="_x0000_s60573" name="Γράφημα" r:id="rId7" imgW="7715267" imgH="5619780" progId="MSGraph.Chart.8">
                  <p:embed followColorScheme="full"/>
                </p:oleObj>
              </mc:Choice>
              <mc:Fallback>
                <p:oleObj name="Γράφημα" r:id="rId7" imgW="7715267" imgH="5619780" progId="MSGraph.Chart.8">
                  <p:embed followColorScheme="full"/>
                  <p:pic>
                    <p:nvPicPr>
                      <p:cNvPr id="0" name="Αντικείμενο 1"/>
                      <p:cNvPicPr>
                        <a:picLocks noChangeAspect="1" noChangeArrowheads="1"/>
                      </p:cNvPicPr>
                      <p:nvPr/>
                    </p:nvPicPr>
                    <p:blipFill>
                      <a:blip r:embed="rId8"/>
                      <a:srcRect/>
                      <a:stretch>
                        <a:fillRect/>
                      </a:stretch>
                    </p:blipFill>
                    <p:spPr bwMode="auto">
                      <a:xfrm>
                        <a:off x="4429164" y="1052736"/>
                        <a:ext cx="4714836" cy="3430960"/>
                      </a:xfrm>
                      <a:prstGeom prst="rect">
                        <a:avLst/>
                      </a:prstGeom>
                      <a:noFill/>
                      <a:ln>
                        <a:noFill/>
                      </a:ln>
                    </p:spPr>
                  </p:pic>
                </p:oleObj>
              </mc:Fallback>
            </mc:AlternateContent>
          </a:graphicData>
        </a:graphic>
      </p:graphicFrame>
      <p:sp>
        <p:nvSpPr>
          <p:cNvPr id="3" name="Ορθογώνιο 2"/>
          <p:cNvSpPr/>
          <p:nvPr/>
        </p:nvSpPr>
        <p:spPr>
          <a:xfrm>
            <a:off x="1344612" y="4581128"/>
            <a:ext cx="7403851" cy="1323439"/>
          </a:xfrm>
          <a:prstGeom prst="rect">
            <a:avLst/>
          </a:prstGeom>
        </p:spPr>
        <p:txBody>
          <a:bodyPr wrap="square">
            <a:spAutoFit/>
          </a:bodyPr>
          <a:lstStyle/>
          <a:p>
            <a:pPr lvl="0" algn="just">
              <a:spcAft>
                <a:spcPts val="0"/>
              </a:spcAft>
              <a:tabLst>
                <a:tab pos="270510" algn="l"/>
              </a:tabLst>
            </a:pPr>
            <a:r>
              <a:rPr lang="el-GR" sz="1600" dirty="0">
                <a:latin typeface="Arial Black"/>
                <a:ea typeface="Times New Roman"/>
                <a:cs typeface="Tahoma"/>
              </a:rPr>
              <a:t>Τ</a:t>
            </a:r>
            <a:r>
              <a:rPr lang="el-GR" sz="1600" dirty="0" smtClean="0">
                <a:latin typeface="Arial Black"/>
                <a:ea typeface="Times New Roman"/>
                <a:cs typeface="Tahoma"/>
              </a:rPr>
              <a:t>ο </a:t>
            </a:r>
            <a:r>
              <a:rPr lang="el-GR" sz="1600" dirty="0">
                <a:latin typeface="Arial Black"/>
                <a:ea typeface="Times New Roman"/>
                <a:cs typeface="Tahoma"/>
              </a:rPr>
              <a:t>επόμενο εξάμηνο αναμένεται νέα συρρίκνωση των επενδύσεων για 1 στις 3 επιχειρήσεις, ενώ μόλις το 3,4% των επιχειρήσεων δηλώνει ότι θα προβεί σε νέες επενδύσεις.  Η κατάσταση αυτή τροφοδοτεί ένα νέο σπιράλ ύφεσης- αποεπένδυσης- υποαπασχόλησης των παραγωγικών συντελεστών.</a:t>
            </a:r>
            <a:endParaRPr lang="el-GR" sz="1600" dirty="0">
              <a:effectLst/>
              <a:latin typeface="Times New Roman"/>
              <a:ea typeface="Times New Roman"/>
              <a:cs typeface="Times New Roman"/>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0" y="71438"/>
            <a:ext cx="7421563" cy="681037"/>
          </a:xfrm>
        </p:spPr>
        <p:txBody>
          <a:bodyPr/>
          <a:lstStyle/>
          <a:p>
            <a:pPr algn="ctr" eaLnBrk="1" hangingPunct="1">
              <a:defRPr/>
            </a:pPr>
            <a:r>
              <a:rPr lang="el-GR" sz="1500" b="1" dirty="0" smtClean="0">
                <a:solidFill>
                  <a:srgbClr val="C000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ΤΙΜΕΣ ΑΓΑΘΩΝ/ ΥΠΗΡΕΣΙΩΝ</a:t>
            </a:r>
            <a:r>
              <a:rPr lang="el-GR" sz="1500" b="1" dirty="0" smtClean="0">
                <a:latin typeface="Microsoft Sans Serif" panose="020B0604020202020204" pitchFamily="34" charset="0"/>
                <a:cs typeface="Microsoft Sans Serif" panose="020B0604020202020204" pitchFamily="34" charset="0"/>
              </a:rPr>
              <a:t/>
            </a:r>
            <a:br>
              <a:rPr lang="el-GR" sz="1500" b="1" dirty="0" smtClean="0">
                <a:latin typeface="Microsoft Sans Serif" panose="020B0604020202020204" pitchFamily="34" charset="0"/>
                <a:cs typeface="Microsoft Sans Serif" panose="020B0604020202020204" pitchFamily="34" charset="0"/>
              </a:rPr>
            </a:br>
            <a:r>
              <a:rPr lang="el-GR" sz="1500" b="1" dirty="0" smtClean="0">
                <a:latin typeface="Microsoft Sans Serif" panose="020B0604020202020204" pitchFamily="34" charset="0"/>
                <a:cs typeface="Microsoft Sans Serif" panose="020B0604020202020204" pitchFamily="34" charset="0"/>
              </a:rPr>
              <a:t> </a:t>
            </a:r>
            <a:r>
              <a:rPr lang="el-GR" sz="1400" b="1" dirty="0" smtClean="0">
                <a:latin typeface="Microsoft Sans Serif" panose="020B0604020202020204" pitchFamily="34" charset="0"/>
                <a:cs typeface="Microsoft Sans Serif" panose="020B0604020202020204" pitchFamily="34" charset="0"/>
              </a:rPr>
              <a:t>Προβλέπετε ότι οι τιμές των αγαθών/ υπηρεσιών που προσφέρει η επιχείρησή σας το επόμενο εξάμηνο:</a:t>
            </a:r>
            <a:br>
              <a:rPr lang="el-GR" sz="1400" b="1" dirty="0" smtClean="0">
                <a:latin typeface="Microsoft Sans Serif" panose="020B0604020202020204" pitchFamily="34" charset="0"/>
                <a:cs typeface="Microsoft Sans Serif" panose="020B0604020202020204" pitchFamily="34" charset="0"/>
              </a:rPr>
            </a:br>
            <a:endParaRPr lang="el-GR" sz="1400" b="1" dirty="0" smtClean="0">
              <a:latin typeface="Microsoft Sans Serif" panose="020B0604020202020204" pitchFamily="34" charset="0"/>
              <a:cs typeface="Microsoft Sans Serif" panose="020B0604020202020204" pitchFamily="34" charset="0"/>
            </a:endParaRPr>
          </a:p>
        </p:txBody>
      </p:sp>
      <p:graphicFrame>
        <p:nvGraphicFramePr>
          <p:cNvPr id="60420" name="Object 3"/>
          <p:cNvGraphicFramePr>
            <a:graphicFrameLocks noChangeAspect="1"/>
          </p:cNvGraphicFramePr>
          <p:nvPr>
            <p:extLst>
              <p:ext uri="{D42A27DB-BD31-4B8C-83A1-F6EECF244321}">
                <p14:modId xmlns:p14="http://schemas.microsoft.com/office/powerpoint/2010/main" val="4150420610"/>
              </p:ext>
            </p:extLst>
          </p:nvPr>
        </p:nvGraphicFramePr>
        <p:xfrm>
          <a:off x="2000250" y="1857375"/>
          <a:ext cx="5729288" cy="2387600"/>
        </p:xfrm>
        <a:graphic>
          <a:graphicData uri="http://schemas.openxmlformats.org/presentationml/2006/ole">
            <mc:AlternateContent xmlns:mc="http://schemas.openxmlformats.org/markup-compatibility/2006">
              <mc:Choice xmlns:v="urn:schemas-microsoft-com:vml" Requires="v">
                <p:oleObj spid="_x0000_s494699" name="Φύλλο εργασίας" r:id="rId5" imgW="5476959" imgH="2295473" progId="Excel.Sheet.8">
                  <p:embed/>
                </p:oleObj>
              </mc:Choice>
              <mc:Fallback>
                <p:oleObj name="Φύλλο εργασίας" r:id="rId5" imgW="5476959" imgH="2295473" progId="Excel.Sheet.8">
                  <p:embed/>
                  <p:pic>
                    <p:nvPicPr>
                      <p:cNvPr id="0" name=""/>
                      <p:cNvPicPr>
                        <a:picLocks noChangeAspect="1" noChangeArrowheads="1"/>
                      </p:cNvPicPr>
                      <p:nvPr/>
                    </p:nvPicPr>
                    <p:blipFill>
                      <a:blip r:embed="rId6"/>
                      <a:srcRect/>
                      <a:stretch>
                        <a:fillRect/>
                      </a:stretch>
                    </p:blipFill>
                    <p:spPr bwMode="auto">
                      <a:xfrm>
                        <a:off x="2000250" y="1857375"/>
                        <a:ext cx="5729288" cy="238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32</a:t>
            </a:fld>
            <a:endParaRPr lang="el-GR" altLang="en-US" dirty="0"/>
          </a:p>
        </p:txBody>
      </p:sp>
    </p:spTree>
    <p:extLst>
      <p:ext uri="{BB962C8B-B14F-4D97-AF65-F5344CB8AC3E}">
        <p14:creationId xmlns:p14="http://schemas.microsoft.com/office/powerpoint/2010/main" val="2563629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587" name="Object 2"/>
          <p:cNvGraphicFramePr>
            <a:graphicFrameLocks noChangeAspect="1"/>
          </p:cNvGraphicFramePr>
          <p:nvPr>
            <p:extLst>
              <p:ext uri="{D42A27DB-BD31-4B8C-83A1-F6EECF244321}">
                <p14:modId xmlns:p14="http://schemas.microsoft.com/office/powerpoint/2010/main" val="1342272315"/>
              </p:ext>
            </p:extLst>
          </p:nvPr>
        </p:nvGraphicFramePr>
        <p:xfrm>
          <a:off x="1400175" y="981075"/>
          <a:ext cx="7210425" cy="5219700"/>
        </p:xfrm>
        <a:graphic>
          <a:graphicData uri="http://schemas.openxmlformats.org/presentationml/2006/ole">
            <mc:AlternateContent xmlns:mc="http://schemas.openxmlformats.org/markup-compatibility/2006">
              <mc:Choice xmlns:v="urn:schemas-microsoft-com:vml" Requires="v">
                <p:oleObj spid="_x0000_s527384" name="Γράφημα" r:id="rId4" imgW="7753249" imgH="5610346" progId="MSGraph.Chart.8">
                  <p:embed followColorScheme="full"/>
                </p:oleObj>
              </mc:Choice>
              <mc:Fallback>
                <p:oleObj name="Γράφημα" r:id="rId4" imgW="7753249" imgH="5610346" progId="MSGraph.Chart.8">
                  <p:embed followColorScheme="full"/>
                  <p:pic>
                    <p:nvPicPr>
                      <p:cNvPr id="0" name=""/>
                      <p:cNvPicPr>
                        <a:picLocks noChangeAspect="1" noChangeArrowheads="1"/>
                      </p:cNvPicPr>
                      <p:nvPr/>
                    </p:nvPicPr>
                    <p:blipFill>
                      <a:blip r:embed="rId5"/>
                      <a:srcRect/>
                      <a:stretch>
                        <a:fillRect/>
                      </a:stretch>
                    </p:blipFill>
                    <p:spPr bwMode="auto">
                      <a:xfrm>
                        <a:off x="1400175" y="981075"/>
                        <a:ext cx="72104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Lst>
                    </p:spPr>
                  </p:pic>
                </p:oleObj>
              </mc:Fallback>
            </mc:AlternateContent>
          </a:graphicData>
        </a:graphic>
      </p:graphicFrame>
      <p:sp>
        <p:nvSpPr>
          <p:cNvPr id="67588" name="Rectangle 8"/>
          <p:cNvSpPr>
            <a:spLocks noGrp="1" noChangeArrowheads="1"/>
          </p:cNvSpPr>
          <p:nvPr>
            <p:ph type="ctrTitle" idx="4294967295"/>
          </p:nvPr>
        </p:nvSpPr>
        <p:spPr>
          <a:xfrm>
            <a:off x="1143000" y="142875"/>
            <a:ext cx="7421563" cy="681038"/>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ΠΡΟΒΛΕΨΗ ΕΠΟΜΕΝΟΥ ΕΞΑΜΗΝΟΥ</a:t>
            </a:r>
            <a:br>
              <a:rPr lang="el-GR" sz="1500" b="1" dirty="0" smtClean="0">
                <a:latin typeface="Microsoft Sans Serif" panose="020B0604020202020204" pitchFamily="34" charset="0"/>
                <a:cs typeface="Microsoft Sans Serif" panose="020B0604020202020204" pitchFamily="34" charset="0"/>
              </a:rPr>
            </a:br>
            <a:r>
              <a:rPr lang="el-GR" sz="1400" b="1" dirty="0" smtClean="0">
                <a:solidFill>
                  <a:srgbClr val="C00000"/>
                </a:solidFill>
                <a:latin typeface="Microsoft Sans Serif" panose="020B0604020202020204" pitchFamily="34" charset="0"/>
                <a:cs typeface="Microsoft Sans Serif" panose="020B0604020202020204" pitchFamily="34" charset="0"/>
              </a:rPr>
              <a:t>ΣΥΓΚΕΝΤΡΩΤΙΚΟ ΓΡΑΦΗΜΑ</a:t>
            </a:r>
          </a:p>
        </p:txBody>
      </p:sp>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solidFill>
                  <a:prstClr val="black"/>
                </a:solidFill>
              </a:rPr>
              <a:pPr>
                <a:defRPr/>
              </a:pPr>
              <a:t>33</a:t>
            </a:fld>
            <a:endParaRPr lang="el-GR" altLang="en-US" dirty="0">
              <a:solidFill>
                <a:prstClr val="black"/>
              </a:solidFill>
            </a:endParaRPr>
          </a:p>
        </p:txBody>
      </p:sp>
    </p:spTree>
    <p:extLst>
      <p:ext uri="{BB962C8B-B14F-4D97-AF65-F5344CB8AC3E}">
        <p14:creationId xmlns:p14="http://schemas.microsoft.com/office/powerpoint/2010/main" val="29362120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WordArt 14"/>
          <p:cNvSpPr>
            <a:spLocks noChangeArrowheads="1" noChangeShapeType="1" noTextEdit="1"/>
          </p:cNvSpPr>
          <p:nvPr/>
        </p:nvSpPr>
        <p:spPr bwMode="auto">
          <a:xfrm>
            <a:off x="1928813" y="2996952"/>
            <a:ext cx="5857875" cy="785813"/>
          </a:xfrm>
          <a:prstGeom prst="rect">
            <a:avLst/>
          </a:prstGeom>
        </p:spPr>
        <p:txBody>
          <a:bodyPr wrap="none" fromWordArt="1">
            <a:prstTxWarp prst="textPlain">
              <a:avLst>
                <a:gd name="adj" fmla="val 50000"/>
              </a:avLst>
            </a:prstTxWarp>
          </a:bodyPr>
          <a:lstStyle/>
          <a:p>
            <a:pPr algn="ctr">
              <a:defRPr/>
            </a:pPr>
            <a:r>
              <a:rPr lang="el-GR" b="1" i="1" kern="10" dirty="0" smtClean="0">
                <a:ln w="15875">
                  <a:solidFill>
                    <a:srgbClr val="660033"/>
                  </a:solidFill>
                  <a:round/>
                  <a:headEnd/>
                  <a:tailEnd/>
                </a:ln>
                <a:solidFill>
                  <a:srgbClr val="CC0000"/>
                </a:solidFill>
                <a:effectLst>
                  <a:outerShdw dist="35921" dir="2700000" algn="ctr" rotWithShape="0">
                    <a:srgbClr val="C0C0C0"/>
                  </a:outerShdw>
                </a:effectLst>
                <a:latin typeface="Microsoft Sans Serif" panose="020B0604020202020204" pitchFamily="34" charset="0"/>
                <a:cs typeface="Microsoft Sans Serif" panose="020B0604020202020204" pitchFamily="34" charset="0"/>
              </a:rPr>
              <a:t>ΕΠΙΧΕΙΡΗΜΑΤΙΚΟΤΗΤΑ</a:t>
            </a:r>
            <a:endParaRPr lang="el-GR" b="1" i="1" kern="10" dirty="0">
              <a:ln w="15875">
                <a:solidFill>
                  <a:srgbClr val="660033"/>
                </a:solidFill>
                <a:round/>
                <a:headEnd/>
                <a:tailEnd/>
              </a:ln>
              <a:solidFill>
                <a:srgbClr val="CC0000"/>
              </a:solidFill>
              <a:effectLst>
                <a:outerShdw dist="35921" dir="2700000" algn="ctr" rotWithShape="0">
                  <a:srgbClr val="C0C0C0"/>
                </a:outerShdw>
              </a:effectLst>
              <a:latin typeface="Microsoft Sans Serif" panose="020B0604020202020204" pitchFamily="34" charset="0"/>
              <a:cs typeface="Microsoft Sans Serif" panose="020B0604020202020204" pitchFamily="34" charset="0"/>
            </a:endParaRPr>
          </a:p>
        </p:txBody>
      </p:sp>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solidFill>
                  <a:prstClr val="black"/>
                </a:solidFill>
              </a:rPr>
              <a:pPr>
                <a:defRPr/>
              </a:pPr>
              <a:t>34</a:t>
            </a:fld>
            <a:endParaRPr lang="el-GR" altLang="en-US" dirty="0">
              <a:solidFill>
                <a:prstClr val="black"/>
              </a:solidFill>
            </a:endParaRPr>
          </a:p>
        </p:txBody>
      </p:sp>
    </p:spTree>
    <p:extLst>
      <p:ext uri="{BB962C8B-B14F-4D97-AF65-F5344CB8AC3E}">
        <p14:creationId xmlns:p14="http://schemas.microsoft.com/office/powerpoint/2010/main" val="3963959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8"/>
          <p:cNvSpPr>
            <a:spLocks noGrp="1" noChangeArrowheads="1"/>
          </p:cNvSpPr>
          <p:nvPr>
            <p:ph type="ctrTitle"/>
          </p:nvPr>
        </p:nvSpPr>
        <p:spPr>
          <a:xfrm>
            <a:off x="1143000" y="-27384"/>
            <a:ext cx="7500938" cy="690562"/>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Με τις υπάρχουσες σήμερα συνθήκες  και με τις προοπτικές της κρίσης όπως διαμορφώνονται, θεωρείτε πιθανό ή όχι το ενδεχόμενο η επιχείρησή σας να έχει σοβαρό πρόβλημα λειτουργίας το επόμενο διάστημα σε βαθμό που θα κινδυνεύει να κλείσει;</a:t>
            </a:r>
          </a:p>
        </p:txBody>
      </p:sp>
      <p:graphicFrame>
        <p:nvGraphicFramePr>
          <p:cNvPr id="113668" name="Object 3"/>
          <p:cNvGraphicFramePr>
            <a:graphicFrameLocks noChangeAspect="1"/>
          </p:cNvGraphicFramePr>
          <p:nvPr>
            <p:extLst>
              <p:ext uri="{D42A27DB-BD31-4B8C-83A1-F6EECF244321}">
                <p14:modId xmlns:p14="http://schemas.microsoft.com/office/powerpoint/2010/main" val="655885938"/>
              </p:ext>
            </p:extLst>
          </p:nvPr>
        </p:nvGraphicFramePr>
        <p:xfrm>
          <a:off x="2483768" y="1484784"/>
          <a:ext cx="4887913" cy="3732213"/>
        </p:xfrm>
        <a:graphic>
          <a:graphicData uri="http://schemas.openxmlformats.org/presentationml/2006/ole">
            <mc:AlternateContent xmlns:mc="http://schemas.openxmlformats.org/markup-compatibility/2006">
              <mc:Choice xmlns:v="urn:schemas-microsoft-com:vml" Requires="v">
                <p:oleObj spid="_x0000_s530457" name="Φύλλο εργασίας" r:id="rId5" imgW="4886241" imgH="3733927" progId="Excel.Sheet.8">
                  <p:embed/>
                </p:oleObj>
              </mc:Choice>
              <mc:Fallback>
                <p:oleObj name="Φύλλο εργασίας" r:id="rId5" imgW="4886241" imgH="3733927" progId="Excel.Sheet.8">
                  <p:embed/>
                  <p:pic>
                    <p:nvPicPr>
                      <p:cNvPr id="0" name=""/>
                      <p:cNvPicPr>
                        <a:picLocks noChangeAspect="1" noChangeArrowheads="1"/>
                      </p:cNvPicPr>
                      <p:nvPr/>
                    </p:nvPicPr>
                    <p:blipFill>
                      <a:blip r:embed="rId6"/>
                      <a:srcRect/>
                      <a:stretch>
                        <a:fillRect/>
                      </a:stretch>
                    </p:blipFill>
                    <p:spPr bwMode="auto">
                      <a:xfrm>
                        <a:off x="2483768" y="1484784"/>
                        <a:ext cx="4887913" cy="3732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15 - TextBox"/>
          <p:cNvSpPr txBox="1"/>
          <p:nvPr/>
        </p:nvSpPr>
        <p:spPr>
          <a:xfrm>
            <a:off x="6000750" y="4714875"/>
            <a:ext cx="2155825" cy="246221"/>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l-GR" sz="1000" b="1" dirty="0">
                <a:solidFill>
                  <a:prstClr val="white"/>
                </a:solidFill>
                <a:latin typeface="Microsoft Sans Serif" panose="020B0604020202020204" pitchFamily="34" charset="0"/>
                <a:cs typeface="Microsoft Sans Serif" panose="020B0604020202020204" pitchFamily="34" charset="0"/>
              </a:rPr>
              <a:t>Πολύ &amp; Αρκετά πιθανό: </a:t>
            </a:r>
            <a:r>
              <a:rPr lang="el-GR" sz="1000" b="1" dirty="0" smtClean="0">
                <a:solidFill>
                  <a:prstClr val="white"/>
                </a:solidFill>
                <a:latin typeface="Microsoft Sans Serif" panose="020B0604020202020204" pitchFamily="34" charset="0"/>
                <a:cs typeface="Microsoft Sans Serif" panose="020B0604020202020204" pitchFamily="34" charset="0"/>
              </a:rPr>
              <a:t>52,2%</a:t>
            </a:r>
            <a:endParaRPr lang="en-US" sz="1000" b="1" dirty="0">
              <a:solidFill>
                <a:prstClr val="white"/>
              </a:solidFill>
              <a:latin typeface="Microsoft Sans Serif" panose="020B0604020202020204" pitchFamily="34" charset="0"/>
              <a:cs typeface="Microsoft Sans Serif" panose="020B0604020202020204" pitchFamily="34" charset="0"/>
            </a:endParaRPr>
          </a:p>
        </p:txBody>
      </p:sp>
      <p:sp>
        <p:nvSpPr>
          <p:cNvPr id="17" name="16 - TextBox"/>
          <p:cNvSpPr txBox="1"/>
          <p:nvPr/>
        </p:nvSpPr>
        <p:spPr>
          <a:xfrm>
            <a:off x="1785938" y="1643063"/>
            <a:ext cx="2286000" cy="246221"/>
          </a:xfrm>
          <a:prstGeom prst="rect">
            <a:avLst/>
          </a:prstGeom>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l-GR" sz="1000" b="1" dirty="0">
                <a:solidFill>
                  <a:prstClr val="white"/>
                </a:solidFill>
                <a:latin typeface="Microsoft Sans Serif" panose="020B0604020202020204" pitchFamily="34" charset="0"/>
                <a:cs typeface="Microsoft Sans Serif" panose="020B0604020202020204" pitchFamily="34" charset="0"/>
              </a:rPr>
              <a:t>Ελάχιστα &amp; Καθόλου πιθανό : </a:t>
            </a:r>
            <a:r>
              <a:rPr lang="el-GR" sz="1000" b="1" dirty="0" smtClean="0">
                <a:solidFill>
                  <a:prstClr val="white"/>
                </a:solidFill>
                <a:latin typeface="Microsoft Sans Serif" panose="020B0604020202020204" pitchFamily="34" charset="0"/>
                <a:cs typeface="Microsoft Sans Serif" panose="020B0604020202020204" pitchFamily="34" charset="0"/>
              </a:rPr>
              <a:t>44,9%</a:t>
            </a:r>
            <a:endParaRPr lang="en-US" sz="1000" b="1" dirty="0">
              <a:solidFill>
                <a:prstClr val="white"/>
              </a:solidFill>
              <a:latin typeface="Microsoft Sans Serif" panose="020B0604020202020204" pitchFamily="34" charset="0"/>
              <a:cs typeface="Microsoft Sans Serif" panose="020B0604020202020204" pitchFamily="34" charset="0"/>
            </a:endParaRPr>
          </a:p>
        </p:txBody>
      </p:sp>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solidFill>
                  <a:prstClr val="black"/>
                </a:solidFill>
              </a:rPr>
              <a:pPr>
                <a:defRPr/>
              </a:pPr>
              <a:t>35</a:t>
            </a:fld>
            <a:endParaRPr lang="el-GR" altLang="en-US" dirty="0">
              <a:solidFill>
                <a:prstClr val="black"/>
              </a:solidFill>
            </a:endParaRPr>
          </a:p>
        </p:txBody>
      </p:sp>
      <p:sp>
        <p:nvSpPr>
          <p:cNvPr id="2" name="Ορθογώνιο 1"/>
          <p:cNvSpPr/>
          <p:nvPr/>
        </p:nvSpPr>
        <p:spPr>
          <a:xfrm>
            <a:off x="1547664" y="5085184"/>
            <a:ext cx="7200800" cy="1569660"/>
          </a:xfrm>
          <a:prstGeom prst="rect">
            <a:avLst/>
          </a:prstGeom>
        </p:spPr>
        <p:txBody>
          <a:bodyPr wrap="square">
            <a:spAutoFit/>
          </a:bodyPr>
          <a:lstStyle/>
          <a:p>
            <a:pPr algn="just"/>
            <a:r>
              <a:rPr lang="el-GR" sz="1600" dirty="0">
                <a:latin typeface="Arial Black" panose="020B0A04020102020204" pitchFamily="34" charset="0"/>
              </a:rPr>
              <a:t>Το ποσοστό των μικρών επιχειρήσεων, που θεωρούν πολύ ή αρκετά πιθανό το ενδεχόμενο να έχουν το επόμενο διάστημα σοβαρό πρόβλημα λειτουργίας, σε βαθμό που θα κινδυνεύσουν να κλείσουν, αυξήθηκε στα επίπεδα των προηγούμενων ετών, αντανακλώντας το πραγματικό πρόβλημα επιβίωσης που αντιμετωπίζουν οι επαγγελματίες και οι επιχειρήσεις. </a:t>
            </a:r>
          </a:p>
        </p:txBody>
      </p:sp>
    </p:spTree>
    <p:extLst>
      <p:ext uri="{BB962C8B-B14F-4D97-AF65-F5344CB8AC3E}">
        <p14:creationId xmlns:p14="http://schemas.microsoft.com/office/powerpoint/2010/main" val="34429229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8"/>
          <p:cNvSpPr>
            <a:spLocks noGrp="1" noChangeArrowheads="1"/>
          </p:cNvSpPr>
          <p:nvPr>
            <p:ph type="ctrTitle" idx="4294967295"/>
          </p:nvPr>
        </p:nvSpPr>
        <p:spPr>
          <a:xfrm>
            <a:off x="1143000" y="142875"/>
            <a:ext cx="7421563" cy="681038"/>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Θεωρούν πιθανό το ενδεχόμενο η επιχείρησή τους να έχει σοβαρό πρόβλημα λειτουργίας το επόμενο διάστημα σε βαθμό που θα κινδυνεύει να κλείσει </a:t>
            </a:r>
            <a:br>
              <a:rPr lang="el-GR" sz="1500" b="1" dirty="0" smtClean="0">
                <a:latin typeface="Microsoft Sans Serif" panose="020B0604020202020204" pitchFamily="34" charset="0"/>
                <a:cs typeface="Microsoft Sans Serif" panose="020B0604020202020204" pitchFamily="34" charset="0"/>
              </a:rPr>
            </a:br>
            <a:r>
              <a:rPr lang="el-GR" sz="1400" b="1" dirty="0" smtClean="0">
                <a:solidFill>
                  <a:srgbClr val="C00000"/>
                </a:solidFill>
                <a:latin typeface="Microsoft Sans Serif" panose="020B0604020202020204" pitchFamily="34" charset="0"/>
                <a:cs typeface="Microsoft Sans Serif" panose="020B0604020202020204" pitchFamily="34" charset="0"/>
              </a:rPr>
              <a:t> -Ανά κατηγορία -</a:t>
            </a:r>
          </a:p>
        </p:txBody>
      </p:sp>
      <p:graphicFrame>
        <p:nvGraphicFramePr>
          <p:cNvPr id="114693" name="Object 2"/>
          <p:cNvGraphicFramePr>
            <a:graphicFrameLocks noChangeAspect="1"/>
          </p:cNvGraphicFramePr>
          <p:nvPr>
            <p:extLst>
              <p:ext uri="{D42A27DB-BD31-4B8C-83A1-F6EECF244321}">
                <p14:modId xmlns:p14="http://schemas.microsoft.com/office/powerpoint/2010/main" val="3806582998"/>
              </p:ext>
            </p:extLst>
          </p:nvPr>
        </p:nvGraphicFramePr>
        <p:xfrm>
          <a:off x="1133475" y="620688"/>
          <a:ext cx="7667625" cy="6115050"/>
        </p:xfrm>
        <a:graphic>
          <a:graphicData uri="http://schemas.openxmlformats.org/presentationml/2006/ole">
            <mc:AlternateContent xmlns:mc="http://schemas.openxmlformats.org/markup-compatibility/2006">
              <mc:Choice xmlns:v="urn:schemas-microsoft-com:vml" Requires="v">
                <p:oleObj spid="_x0000_s531481" name="Γράφημα" r:id="rId4" imgW="8248751" imgH="6572197" progId="MSGraph.Chart.8">
                  <p:embed followColorScheme="full"/>
                </p:oleObj>
              </mc:Choice>
              <mc:Fallback>
                <p:oleObj name="Γράφημα" r:id="rId4" imgW="8248751" imgH="6572197" progId="MSGraph.Chart.8">
                  <p:embed followColorScheme="full"/>
                  <p:pic>
                    <p:nvPicPr>
                      <p:cNvPr id="0" name=""/>
                      <p:cNvPicPr>
                        <a:picLocks noChangeAspect="1" noChangeArrowheads="1"/>
                      </p:cNvPicPr>
                      <p:nvPr/>
                    </p:nvPicPr>
                    <p:blipFill>
                      <a:blip r:embed="rId5"/>
                      <a:srcRect/>
                      <a:stretch>
                        <a:fillRect/>
                      </a:stretch>
                    </p:blipFill>
                    <p:spPr bwMode="auto">
                      <a:xfrm>
                        <a:off x="1133475" y="620688"/>
                        <a:ext cx="7667625"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solidFill>
                  <a:prstClr val="black"/>
                </a:solidFill>
              </a:rPr>
              <a:pPr>
                <a:defRPr/>
              </a:pPr>
              <a:t>36</a:t>
            </a:fld>
            <a:endParaRPr lang="el-GR" altLang="en-US" dirty="0">
              <a:solidFill>
                <a:prstClr val="black"/>
              </a:solidFill>
            </a:endParaRPr>
          </a:p>
        </p:txBody>
      </p:sp>
    </p:spTree>
    <p:extLst>
      <p:ext uri="{BB962C8B-B14F-4D97-AF65-F5344CB8AC3E}">
        <p14:creationId xmlns:p14="http://schemas.microsoft.com/office/powerpoint/2010/main" val="5396911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8"/>
          <p:cNvSpPr>
            <a:spLocks noGrp="1" noChangeArrowheads="1"/>
          </p:cNvSpPr>
          <p:nvPr>
            <p:ph type="ctrTitle"/>
          </p:nvPr>
        </p:nvSpPr>
        <p:spPr>
          <a:xfrm>
            <a:off x="1042988" y="142875"/>
            <a:ext cx="7600950" cy="690563"/>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ΦΟΒΟΣ ΓΙΑ ΕΝΔΕΧΟΜΕΝΟ ΚΛΕΙΣΙΜΟ ΤΗΣ ΕΠΙΧΕΙΡΗΣΗΣ</a:t>
            </a:r>
            <a:br>
              <a:rPr lang="el-GR" sz="1500" b="1" dirty="0" smtClean="0">
                <a:latin typeface="Microsoft Sans Serif" panose="020B0604020202020204" pitchFamily="34" charset="0"/>
                <a:cs typeface="Microsoft Sans Serif" panose="020B0604020202020204" pitchFamily="34" charset="0"/>
              </a:rPr>
            </a:br>
            <a:r>
              <a:rPr lang="el-GR" sz="1400" b="1" dirty="0" smtClean="0">
                <a:solidFill>
                  <a:srgbClr val="C00000"/>
                </a:solidFill>
                <a:latin typeface="Microsoft Sans Serif" panose="020B0604020202020204" pitchFamily="34" charset="0"/>
                <a:cs typeface="Microsoft Sans Serif" panose="020B0604020202020204" pitchFamily="34" charset="0"/>
              </a:rPr>
              <a:t>ΣΥΓΚΡΙΤΙΚΟ ΓΡΑΦΗΜΑ </a:t>
            </a:r>
            <a:br>
              <a:rPr lang="el-GR" sz="1400" b="1" dirty="0" smtClean="0">
                <a:solidFill>
                  <a:srgbClr val="C00000"/>
                </a:solidFill>
                <a:latin typeface="Microsoft Sans Serif" panose="020B0604020202020204" pitchFamily="34" charset="0"/>
                <a:cs typeface="Microsoft Sans Serif" panose="020B0604020202020204" pitchFamily="34" charset="0"/>
              </a:rPr>
            </a:br>
            <a:r>
              <a:rPr lang="el-GR" sz="1400" b="1" dirty="0" smtClean="0">
                <a:solidFill>
                  <a:srgbClr val="C00000"/>
                </a:solidFill>
                <a:latin typeface="Microsoft Sans Serif" panose="020B0604020202020204" pitchFamily="34" charset="0"/>
                <a:cs typeface="Microsoft Sans Serif" panose="020B0604020202020204" pitchFamily="34" charset="0"/>
              </a:rPr>
              <a:t>ΜΑΪΟΣ 2009 – ΦΕΒΡΟΥΑΡΙΟΣ </a:t>
            </a:r>
            <a:r>
              <a:rPr lang="en-US" sz="1400" b="1" dirty="0" smtClean="0">
                <a:solidFill>
                  <a:srgbClr val="C00000"/>
                </a:solidFill>
                <a:latin typeface="Microsoft Sans Serif" panose="020B0604020202020204" pitchFamily="34" charset="0"/>
                <a:cs typeface="Microsoft Sans Serif" panose="020B0604020202020204" pitchFamily="34" charset="0"/>
              </a:rPr>
              <a:t>2016</a:t>
            </a:r>
            <a:endParaRPr lang="el-GR" sz="1400" b="1" dirty="0" smtClean="0">
              <a:solidFill>
                <a:srgbClr val="C00000"/>
              </a:solidFill>
              <a:latin typeface="Microsoft Sans Serif" panose="020B0604020202020204" pitchFamily="34" charset="0"/>
              <a:cs typeface="Microsoft Sans Serif" panose="020B0604020202020204" pitchFamily="34" charset="0"/>
            </a:endParaRP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248882514"/>
              </p:ext>
            </p:extLst>
          </p:nvPr>
        </p:nvGraphicFramePr>
        <p:xfrm>
          <a:off x="-35421" y="941759"/>
          <a:ext cx="8902044" cy="5415062"/>
        </p:xfrm>
        <a:graphic>
          <a:graphicData uri="http://schemas.openxmlformats.org/presentationml/2006/ole">
            <mc:AlternateContent xmlns:mc="http://schemas.openxmlformats.org/markup-compatibility/2006">
              <mc:Choice xmlns:v="urn:schemas-microsoft-com:vml" Requires="v">
                <p:oleObj spid="_x0000_s532505" name="Φύλλο εργασίας" r:id="rId5" imgW="9144000" imgH="5667355" progId="Excel.Sheet.8">
                  <p:embed/>
                </p:oleObj>
              </mc:Choice>
              <mc:Fallback>
                <p:oleObj name="Φύλλο εργασίας" r:id="rId5" imgW="9144000" imgH="5667355"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21" y="941759"/>
                        <a:ext cx="8902044" cy="5415062"/>
                      </a:xfrm>
                      <a:prstGeom prst="rect">
                        <a:avLst/>
                      </a:prstGeom>
                      <a:noFill/>
                      <a:ln>
                        <a:noFill/>
                      </a:ln>
                      <a:extLst/>
                    </p:spPr>
                  </p:pic>
                </p:oleObj>
              </mc:Fallback>
            </mc:AlternateContent>
          </a:graphicData>
        </a:graphic>
      </p:graphicFrame>
      <p:sp>
        <p:nvSpPr>
          <p:cNvPr id="5" name="Θέση αριθμού διαφάνειας 4"/>
          <p:cNvSpPr>
            <a:spLocks noGrp="1"/>
          </p:cNvSpPr>
          <p:nvPr>
            <p:ph type="sldNum" sz="quarter" idx="12"/>
          </p:nvPr>
        </p:nvSpPr>
        <p:spPr/>
        <p:txBody>
          <a:bodyPr/>
          <a:lstStyle/>
          <a:p>
            <a:pPr>
              <a:defRPr/>
            </a:pPr>
            <a:fld id="{3123F266-158D-42EB-A49C-3AAC6C8E547E}" type="slidenum">
              <a:rPr lang="el-GR" altLang="en-US" smtClean="0">
                <a:solidFill>
                  <a:prstClr val="black"/>
                </a:solidFill>
              </a:rPr>
              <a:pPr>
                <a:defRPr/>
              </a:pPr>
              <a:t>37</a:t>
            </a:fld>
            <a:endParaRPr lang="el-GR" altLang="en-US" dirty="0">
              <a:solidFill>
                <a:prstClr val="black"/>
              </a:solidFill>
            </a:endParaRPr>
          </a:p>
        </p:txBody>
      </p:sp>
    </p:spTree>
    <p:extLst>
      <p:ext uri="{BB962C8B-B14F-4D97-AF65-F5344CB8AC3E}">
        <p14:creationId xmlns:p14="http://schemas.microsoft.com/office/powerpoint/2010/main" val="6276900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8"/>
          <p:cNvSpPr>
            <a:spLocks noGrp="1" noChangeArrowheads="1"/>
          </p:cNvSpPr>
          <p:nvPr>
            <p:ph type="ctrTitle"/>
          </p:nvPr>
        </p:nvSpPr>
        <p:spPr>
          <a:xfrm>
            <a:off x="1143000" y="71438"/>
            <a:ext cx="7500938" cy="690562"/>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Χρονικά πού τοποθετείτε αυτό το ενδεχόμενο;</a:t>
            </a:r>
            <a:br>
              <a:rPr lang="el-GR" sz="1500" b="1" dirty="0" smtClean="0">
                <a:latin typeface="Microsoft Sans Serif" panose="020B0604020202020204" pitchFamily="34" charset="0"/>
                <a:cs typeface="Microsoft Sans Serif" panose="020B0604020202020204" pitchFamily="34" charset="0"/>
              </a:rPr>
            </a:br>
            <a:r>
              <a:rPr lang="el-GR" sz="1400" b="1" i="1" dirty="0" smtClean="0">
                <a:solidFill>
                  <a:schemeClr val="tx1">
                    <a:lumMod val="50000"/>
                    <a:lumOff val="50000"/>
                  </a:schemeClr>
                </a:solidFill>
                <a:latin typeface="Microsoft Sans Serif" panose="020B0604020202020204" pitchFamily="34" charset="0"/>
                <a:cs typeface="Microsoft Sans Serif" panose="020B0604020202020204" pitchFamily="34" charset="0"/>
              </a:rPr>
              <a:t>-Βάση: Όσοι θεωρούν πιθανό το ενδεχόμενο η επιχείρησή τους να έχει σοβαρό πρόβλημα λειτουργίας το επόμενο διάστημα σε βαθμό που θα κινδυνεύει να κλείσει -</a:t>
            </a:r>
          </a:p>
        </p:txBody>
      </p:sp>
      <p:graphicFrame>
        <p:nvGraphicFramePr>
          <p:cNvPr id="116740" name="Object 3"/>
          <p:cNvGraphicFramePr>
            <a:graphicFrameLocks noChangeAspect="1"/>
          </p:cNvGraphicFramePr>
          <p:nvPr>
            <p:extLst>
              <p:ext uri="{D42A27DB-BD31-4B8C-83A1-F6EECF244321}">
                <p14:modId xmlns:p14="http://schemas.microsoft.com/office/powerpoint/2010/main" val="216565395"/>
              </p:ext>
            </p:extLst>
          </p:nvPr>
        </p:nvGraphicFramePr>
        <p:xfrm>
          <a:off x="2555776" y="1196752"/>
          <a:ext cx="4887912" cy="3894138"/>
        </p:xfrm>
        <a:graphic>
          <a:graphicData uri="http://schemas.openxmlformats.org/presentationml/2006/ole">
            <mc:AlternateContent xmlns:mc="http://schemas.openxmlformats.org/markup-compatibility/2006">
              <mc:Choice xmlns:v="urn:schemas-microsoft-com:vml" Requires="v">
                <p:oleObj spid="_x0000_s533530" name="Φύλλο εργασίας" r:id="rId5" imgW="4886241" imgH="3895766" progId="Excel.Sheet.8">
                  <p:embed/>
                </p:oleObj>
              </mc:Choice>
              <mc:Fallback>
                <p:oleObj name="Φύλλο εργασίας" r:id="rId5" imgW="4886241" imgH="3895766" progId="Excel.Sheet.8">
                  <p:embed/>
                  <p:pic>
                    <p:nvPicPr>
                      <p:cNvPr id="0" name=""/>
                      <p:cNvPicPr>
                        <a:picLocks noChangeAspect="1" noChangeArrowheads="1"/>
                      </p:cNvPicPr>
                      <p:nvPr/>
                    </p:nvPicPr>
                    <p:blipFill>
                      <a:blip r:embed="rId6"/>
                      <a:srcRect/>
                      <a:stretch>
                        <a:fillRect/>
                      </a:stretch>
                    </p:blipFill>
                    <p:spPr bwMode="auto">
                      <a:xfrm>
                        <a:off x="2555776" y="1196752"/>
                        <a:ext cx="4887912" cy="3894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solidFill>
                  <a:prstClr val="black"/>
                </a:solidFill>
              </a:rPr>
              <a:pPr>
                <a:defRPr/>
              </a:pPr>
              <a:t>38</a:t>
            </a:fld>
            <a:endParaRPr lang="el-GR" altLang="en-US" dirty="0">
              <a:solidFill>
                <a:prstClr val="black"/>
              </a:solidFill>
            </a:endParaRPr>
          </a:p>
        </p:txBody>
      </p:sp>
      <p:sp>
        <p:nvSpPr>
          <p:cNvPr id="2" name="Ορθογώνιο 1"/>
          <p:cNvSpPr/>
          <p:nvPr/>
        </p:nvSpPr>
        <p:spPr>
          <a:xfrm>
            <a:off x="1403648" y="4077072"/>
            <a:ext cx="7416824" cy="1815882"/>
          </a:xfrm>
          <a:prstGeom prst="rect">
            <a:avLst/>
          </a:prstGeom>
        </p:spPr>
        <p:txBody>
          <a:bodyPr wrap="square">
            <a:spAutoFit/>
          </a:bodyPr>
          <a:lstStyle/>
          <a:p>
            <a:pPr algn="just"/>
            <a:r>
              <a:rPr lang="el-GR" sz="1600" dirty="0">
                <a:latin typeface="Arial Black"/>
                <a:ea typeface="Times New Roman"/>
                <a:cs typeface="Tahoma"/>
              </a:rPr>
              <a:t>Άμεσο κίνδυνο διακοπής λειτουργίας το επόμενο εξάμηνο αντιμετωπίζει το 18,1% των μικρών επιχειρήσεων. </a:t>
            </a:r>
            <a:r>
              <a:rPr lang="el-GR" sz="1600" b="1" dirty="0">
                <a:latin typeface="Arial Black"/>
                <a:ea typeface="Times New Roman"/>
                <a:cs typeface="Tahoma"/>
              </a:rPr>
              <a:t>Εκτιμάται ότι η μείωση επιχειρήσεων το επόμενο εξάμηνο θα είναι 21,000 και θα αφορά κυρίως τις πολύ μικρές επιχειρήσεις. Αξίζει να σημειωθεί ότι το 31,4% των </a:t>
            </a:r>
            <a:r>
              <a:rPr lang="el-GR" sz="1600" dirty="0">
                <a:latin typeface="Arial Black"/>
                <a:ea typeface="Times New Roman"/>
                <a:cs typeface="Tahoma"/>
              </a:rPr>
              <a:t>αυτοαπασχολούμενων δηλώνει ότι είναι πολύ πιθανό να διακόψει ή να αναστείλει την επιχειρηματική δραστηριότητα. </a:t>
            </a:r>
            <a:endParaRPr lang="el-GR" sz="1600" dirty="0"/>
          </a:p>
        </p:txBody>
      </p:sp>
    </p:spTree>
    <p:extLst>
      <p:ext uri="{BB962C8B-B14F-4D97-AF65-F5344CB8AC3E}">
        <p14:creationId xmlns:p14="http://schemas.microsoft.com/office/powerpoint/2010/main" val="17641358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WordArt 14"/>
          <p:cNvSpPr>
            <a:spLocks noChangeArrowheads="1" noChangeShapeType="1" noTextEdit="1"/>
          </p:cNvSpPr>
          <p:nvPr/>
        </p:nvSpPr>
        <p:spPr bwMode="auto">
          <a:xfrm>
            <a:off x="1835696" y="2636912"/>
            <a:ext cx="5305772" cy="712093"/>
          </a:xfrm>
          <a:prstGeom prst="rect">
            <a:avLst/>
          </a:prstGeom>
        </p:spPr>
        <p:txBody>
          <a:bodyPr wrap="none" fromWordArt="1">
            <a:prstTxWarp prst="textPlain">
              <a:avLst>
                <a:gd name="adj" fmla="val 50000"/>
              </a:avLst>
            </a:prstTxWarp>
          </a:bodyPr>
          <a:lstStyle/>
          <a:p>
            <a:pPr algn="ctr">
              <a:defRPr/>
            </a:pPr>
            <a:r>
              <a:rPr lang="el-GR" b="1" i="1" kern="10" dirty="0" smtClean="0">
                <a:ln w="15875">
                  <a:solidFill>
                    <a:srgbClr val="660033"/>
                  </a:solidFill>
                  <a:round/>
                  <a:headEnd/>
                  <a:tailEnd/>
                </a:ln>
                <a:solidFill>
                  <a:srgbClr val="CC0000"/>
                </a:solidFill>
                <a:effectLst>
                  <a:outerShdw dist="35921" dir="2700000" algn="ctr" rotWithShape="0">
                    <a:srgbClr val="C0C0C0"/>
                  </a:outerShdw>
                </a:effectLst>
                <a:latin typeface="Microsoft Sans Serif" panose="020B0604020202020204" pitchFamily="34" charset="0"/>
                <a:cs typeface="Microsoft Sans Serif" panose="020B0604020202020204" pitchFamily="34" charset="0"/>
              </a:rPr>
              <a:t>ΑΠΑΣΧΟΛΗΣΗ- ΑΓΟΡΑ ΕΡΓΑΣΙΑΣ</a:t>
            </a:r>
            <a:endParaRPr lang="en-US" b="1" kern="10" dirty="0">
              <a:ln w="15875">
                <a:solidFill>
                  <a:srgbClr val="660033"/>
                </a:solidFill>
                <a:round/>
                <a:headEnd/>
                <a:tailEnd/>
              </a:ln>
              <a:solidFill>
                <a:srgbClr val="EEECE1">
                  <a:lumMod val="10000"/>
                </a:srgbClr>
              </a:solidFill>
              <a:latin typeface="Microsoft Sans Serif" panose="020B0604020202020204" pitchFamily="34" charset="0"/>
              <a:cs typeface="Microsoft Sans Serif" panose="020B0604020202020204" pitchFamily="34" charset="0"/>
            </a:endParaRPr>
          </a:p>
        </p:txBody>
      </p:sp>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solidFill>
                  <a:prstClr val="black"/>
                </a:solidFill>
              </a:rPr>
              <a:pPr>
                <a:defRPr/>
              </a:pPr>
              <a:t>39</a:t>
            </a:fld>
            <a:endParaRPr lang="el-GR" altLang="en-US" dirty="0">
              <a:solidFill>
                <a:prstClr val="black"/>
              </a:solidFill>
            </a:endParaRPr>
          </a:p>
        </p:txBody>
      </p:sp>
    </p:spTree>
    <p:extLst>
      <p:ext uri="{BB962C8B-B14F-4D97-AF65-F5344CB8AC3E}">
        <p14:creationId xmlns:p14="http://schemas.microsoft.com/office/powerpoint/2010/main" val="2557884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14"/>
          <p:cNvSpPr>
            <a:spLocks noChangeArrowheads="1" noChangeShapeType="1" noTextEdit="1"/>
          </p:cNvSpPr>
          <p:nvPr/>
        </p:nvSpPr>
        <p:spPr bwMode="auto">
          <a:xfrm>
            <a:off x="1899096" y="3271738"/>
            <a:ext cx="5857875" cy="642937"/>
          </a:xfrm>
          <a:prstGeom prst="rect">
            <a:avLst/>
          </a:prstGeom>
        </p:spPr>
        <p:txBody>
          <a:bodyPr wrap="none" fromWordArt="1">
            <a:prstTxWarp prst="textPlain">
              <a:avLst>
                <a:gd name="adj" fmla="val 50000"/>
              </a:avLst>
            </a:prstTxWarp>
          </a:bodyPr>
          <a:lstStyle/>
          <a:p>
            <a:pPr algn="ctr"/>
            <a:r>
              <a:rPr lang="el-GR" b="1" kern="10" dirty="0">
                <a:ln w="15875">
                  <a:solidFill>
                    <a:srgbClr val="660033"/>
                  </a:solidFill>
                  <a:round/>
                  <a:headEnd/>
                  <a:tailEnd/>
                </a:ln>
                <a:solidFill>
                  <a:schemeClr val="bg2">
                    <a:lumMod val="10000"/>
                  </a:schemeClr>
                </a:solidFill>
                <a:latin typeface="Microsoft Sans Serif" panose="020B0604020202020204" pitchFamily="34" charset="0"/>
                <a:cs typeface="Microsoft Sans Serif" panose="020B0604020202020204" pitchFamily="34" charset="0"/>
              </a:rPr>
              <a:t>ΑΠΟΤΕΛΕΣΜΑΤΑ ΕΡΕΥΝΑΣ </a:t>
            </a:r>
          </a:p>
        </p:txBody>
      </p:sp>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4</a:t>
            </a:fld>
            <a:endParaRPr lang="el-GR" alt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extLst>
              <p:ext uri="{D42A27DB-BD31-4B8C-83A1-F6EECF244321}">
                <p14:modId xmlns:p14="http://schemas.microsoft.com/office/powerpoint/2010/main" val="437879754"/>
              </p:ext>
            </p:extLst>
          </p:nvPr>
        </p:nvGraphicFramePr>
        <p:xfrm>
          <a:off x="1343719" y="620688"/>
          <a:ext cx="7032625" cy="5878513"/>
        </p:xfrm>
        <a:graphic>
          <a:graphicData uri="http://schemas.openxmlformats.org/presentationml/2006/ole">
            <mc:AlternateContent xmlns:mc="http://schemas.openxmlformats.org/markup-compatibility/2006">
              <mc:Choice xmlns:v="urn:schemas-microsoft-com:vml" Requires="v">
                <p:oleObj spid="_x0000_s528432" name="Γράφημα" r:id="rId4" imgW="7543935" imgH="6314983" progId="MSGraph.Chart.8">
                  <p:embed followColorScheme="full"/>
                </p:oleObj>
              </mc:Choice>
              <mc:Fallback>
                <p:oleObj name="Γράφημα" r:id="rId4" imgW="7543935" imgH="6314983" progId="MSGraph.Chart.8">
                  <p:embed followColorScheme="full"/>
                  <p:pic>
                    <p:nvPicPr>
                      <p:cNvPr id="0" name=""/>
                      <p:cNvPicPr>
                        <a:picLocks noChangeAspect="1" noChangeArrowheads="1"/>
                      </p:cNvPicPr>
                      <p:nvPr/>
                    </p:nvPicPr>
                    <p:blipFill>
                      <a:blip r:embed="rId5"/>
                      <a:srcRect/>
                      <a:stretch>
                        <a:fillRect/>
                      </a:stretch>
                    </p:blipFill>
                    <p:spPr bwMode="auto">
                      <a:xfrm>
                        <a:off x="1343719" y="620688"/>
                        <a:ext cx="7032625"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Lst>
                    </p:spPr>
                  </p:pic>
                </p:oleObj>
              </mc:Fallback>
            </mc:AlternateContent>
          </a:graphicData>
        </a:graphic>
      </p:graphicFrame>
      <p:sp>
        <p:nvSpPr>
          <p:cNvPr id="4100" name="Rectangle 8"/>
          <p:cNvSpPr>
            <a:spLocks noGrp="1" noChangeArrowheads="1"/>
          </p:cNvSpPr>
          <p:nvPr>
            <p:ph type="ctrTitle" idx="4294967295"/>
          </p:nvPr>
        </p:nvSpPr>
        <p:spPr>
          <a:xfrm>
            <a:off x="1143000" y="115888"/>
            <a:ext cx="7643813" cy="681037"/>
          </a:xfrm>
        </p:spPr>
        <p:txBody>
          <a:bodyPr/>
          <a:lstStyle/>
          <a:p>
            <a:pPr algn="ctr" eaLnBrk="1" hangingPunct="1">
              <a:defRPr/>
            </a:pPr>
            <a:r>
              <a:rPr lang="el-GR" sz="1500" b="1" dirty="0" smtClean="0">
                <a:solidFill>
                  <a:srgbClr val="C000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ΑΠΑΣΧΟΛΗΣΗ </a:t>
            </a:r>
            <a:r>
              <a:rPr lang="el-GR" sz="1500" b="1" dirty="0" smtClean="0">
                <a:latin typeface="Microsoft Sans Serif" panose="020B0604020202020204" pitchFamily="34" charset="0"/>
                <a:cs typeface="Microsoft Sans Serif" panose="020B0604020202020204" pitchFamily="34" charset="0"/>
              </a:rPr>
              <a:t/>
            </a:r>
            <a:br>
              <a:rPr lang="el-GR" sz="1500" b="1" dirty="0" smtClean="0">
                <a:latin typeface="Microsoft Sans Serif" panose="020B0604020202020204" pitchFamily="34" charset="0"/>
                <a:cs typeface="Microsoft Sans Serif" panose="020B0604020202020204" pitchFamily="34" charset="0"/>
              </a:rPr>
            </a:br>
            <a:r>
              <a:rPr lang="el-GR" sz="1400" b="1" dirty="0" smtClean="0">
                <a:latin typeface="Microsoft Sans Serif" panose="020B0604020202020204" pitchFamily="34" charset="0"/>
                <a:cs typeface="Microsoft Sans Serif" panose="020B0604020202020204" pitchFamily="34" charset="0"/>
              </a:rPr>
              <a:t> Το προσωπικό της επιχείρησής σας τους τελευταίους 6 μήνες</a:t>
            </a:r>
            <a:br>
              <a:rPr lang="el-GR" sz="1400" b="1" dirty="0" smtClean="0">
                <a:latin typeface="Microsoft Sans Serif" panose="020B0604020202020204" pitchFamily="34" charset="0"/>
                <a:cs typeface="Microsoft Sans Serif" panose="020B0604020202020204" pitchFamily="34" charset="0"/>
              </a:rPr>
            </a:br>
            <a:r>
              <a:rPr lang="el-GR" sz="1400" b="1" dirty="0" smtClean="0">
                <a:latin typeface="Microsoft Sans Serif" panose="020B0604020202020204" pitchFamily="34" charset="0"/>
                <a:cs typeface="Microsoft Sans Serif" panose="020B0604020202020204" pitchFamily="34" charset="0"/>
              </a:rPr>
              <a:t>αυξήθηκε, μειώθηκε ή παρέμεινε σταθερό; (Αφορά το διάστημα Ιούλιος-Δεκέμβριος 201</a:t>
            </a:r>
            <a:r>
              <a:rPr lang="en-US" sz="1400" b="1" dirty="0" smtClean="0">
                <a:latin typeface="Microsoft Sans Serif" panose="020B0604020202020204" pitchFamily="34" charset="0"/>
                <a:cs typeface="Microsoft Sans Serif" panose="020B0604020202020204" pitchFamily="34" charset="0"/>
              </a:rPr>
              <a:t>5</a:t>
            </a:r>
            <a:r>
              <a:rPr lang="el-GR" sz="1400" b="1" dirty="0" smtClean="0">
                <a:latin typeface="Microsoft Sans Serif" panose="020B0604020202020204" pitchFamily="34" charset="0"/>
                <a:cs typeface="Microsoft Sans Serif" panose="020B0604020202020204" pitchFamily="34" charset="0"/>
              </a:rPr>
              <a:t>)</a:t>
            </a:r>
          </a:p>
        </p:txBody>
      </p:sp>
      <p:sp>
        <p:nvSpPr>
          <p:cNvPr id="8" name="7 - Δεξιό άγκιστρο"/>
          <p:cNvSpPr/>
          <p:nvPr/>
        </p:nvSpPr>
        <p:spPr>
          <a:xfrm>
            <a:off x="3857625" y="1785938"/>
            <a:ext cx="214313" cy="15001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9" name="8 - Δεξιό άγκιστρο"/>
          <p:cNvSpPr/>
          <p:nvPr/>
        </p:nvSpPr>
        <p:spPr>
          <a:xfrm>
            <a:off x="4286250" y="3429000"/>
            <a:ext cx="214313" cy="1500188"/>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41991" name="10 - TextBox"/>
          <p:cNvSpPr txBox="1">
            <a:spLocks noChangeArrowheads="1"/>
          </p:cNvSpPr>
          <p:nvPr/>
        </p:nvSpPr>
        <p:spPr bwMode="auto">
          <a:xfrm>
            <a:off x="4143375" y="2428875"/>
            <a:ext cx="428625" cy="230188"/>
          </a:xfrm>
          <a:prstGeom prst="rect">
            <a:avLst/>
          </a:prstGeom>
          <a:noFill/>
          <a:ln w="9525">
            <a:noFill/>
            <a:miter lim="800000"/>
            <a:headEnd/>
            <a:tailEnd/>
          </a:ln>
        </p:spPr>
        <p:txBody>
          <a:bodyPr>
            <a:spAutoFit/>
          </a:bodyPr>
          <a:lstStyle/>
          <a:p>
            <a:r>
              <a:rPr lang="el-GR" sz="900" b="1" dirty="0" smtClean="0">
                <a:solidFill>
                  <a:prstClr val="black"/>
                </a:solidFill>
                <a:latin typeface="Microsoft Sans Serif" panose="020B0604020202020204" pitchFamily="34" charset="0"/>
                <a:cs typeface="Microsoft Sans Serif" panose="020B0604020202020204" pitchFamily="34" charset="0"/>
              </a:rPr>
              <a:t>3,7</a:t>
            </a:r>
            <a:endParaRPr lang="en-US" sz="900" b="1" dirty="0">
              <a:solidFill>
                <a:prstClr val="black"/>
              </a:solidFill>
              <a:latin typeface="Microsoft Sans Serif" panose="020B0604020202020204" pitchFamily="34" charset="0"/>
              <a:cs typeface="Microsoft Sans Serif" panose="020B0604020202020204" pitchFamily="34" charset="0"/>
            </a:endParaRPr>
          </a:p>
        </p:txBody>
      </p:sp>
      <p:sp>
        <p:nvSpPr>
          <p:cNvPr id="41992" name="11 - TextBox"/>
          <p:cNvSpPr txBox="1">
            <a:spLocks noChangeArrowheads="1"/>
          </p:cNvSpPr>
          <p:nvPr/>
        </p:nvSpPr>
        <p:spPr bwMode="auto">
          <a:xfrm>
            <a:off x="4643438" y="4071938"/>
            <a:ext cx="571500" cy="230187"/>
          </a:xfrm>
          <a:prstGeom prst="rect">
            <a:avLst/>
          </a:prstGeom>
          <a:noFill/>
          <a:ln w="9525">
            <a:noFill/>
            <a:miter lim="800000"/>
            <a:headEnd/>
            <a:tailEnd/>
          </a:ln>
        </p:spPr>
        <p:txBody>
          <a:bodyPr>
            <a:spAutoFit/>
          </a:bodyPr>
          <a:lstStyle/>
          <a:p>
            <a:r>
              <a:rPr lang="el-GR" sz="900" b="1" dirty="0" smtClean="0">
                <a:solidFill>
                  <a:prstClr val="black"/>
                </a:solidFill>
                <a:latin typeface="Microsoft Sans Serif" panose="020B0604020202020204" pitchFamily="34" charset="0"/>
                <a:cs typeface="Microsoft Sans Serif" panose="020B0604020202020204" pitchFamily="34" charset="0"/>
              </a:rPr>
              <a:t>10,3</a:t>
            </a:r>
            <a:endParaRPr lang="en-US" sz="900" b="1" dirty="0">
              <a:solidFill>
                <a:prstClr val="black"/>
              </a:solidFill>
              <a:latin typeface="Microsoft Sans Serif" panose="020B0604020202020204" pitchFamily="34" charset="0"/>
              <a:cs typeface="Microsoft Sans Serif" panose="020B0604020202020204" pitchFamily="34" charset="0"/>
            </a:endParaRPr>
          </a:p>
        </p:txBody>
      </p:sp>
      <p:graphicFrame>
        <p:nvGraphicFramePr>
          <p:cNvPr id="41993" name="Object 3"/>
          <p:cNvGraphicFramePr>
            <a:graphicFrameLocks noChangeAspect="1"/>
          </p:cNvGraphicFramePr>
          <p:nvPr>
            <p:extLst>
              <p:ext uri="{D42A27DB-BD31-4B8C-83A1-F6EECF244321}">
                <p14:modId xmlns:p14="http://schemas.microsoft.com/office/powerpoint/2010/main" val="1724888155"/>
              </p:ext>
            </p:extLst>
          </p:nvPr>
        </p:nvGraphicFramePr>
        <p:xfrm>
          <a:off x="4929188" y="1500188"/>
          <a:ext cx="3875087" cy="1943100"/>
        </p:xfrm>
        <a:graphic>
          <a:graphicData uri="http://schemas.openxmlformats.org/presentationml/2006/ole">
            <mc:AlternateContent xmlns:mc="http://schemas.openxmlformats.org/markup-compatibility/2006">
              <mc:Choice xmlns:v="urn:schemas-microsoft-com:vml" Requires="v">
                <p:oleObj spid="_x0000_s528433" name="Φύλλο εργασίας" r:id="rId7" imgW="3657600" imgH="1828868" progId="Excel.Sheet.8">
                  <p:embed/>
                </p:oleObj>
              </mc:Choice>
              <mc:Fallback>
                <p:oleObj name="Φύλλο εργασίας" r:id="rId7" imgW="3657600" imgH="1828868" progId="Excel.Sheet.8">
                  <p:embed/>
                  <p:pic>
                    <p:nvPicPr>
                      <p:cNvPr id="0" name=""/>
                      <p:cNvPicPr>
                        <a:picLocks noChangeAspect="1" noChangeArrowheads="1"/>
                      </p:cNvPicPr>
                      <p:nvPr/>
                    </p:nvPicPr>
                    <p:blipFill>
                      <a:blip r:embed="rId8"/>
                      <a:srcRect/>
                      <a:stretch>
                        <a:fillRect/>
                      </a:stretch>
                    </p:blipFill>
                    <p:spPr bwMode="auto">
                      <a:xfrm>
                        <a:off x="4929188" y="1500188"/>
                        <a:ext cx="3875087" cy="194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solidFill>
                  <a:prstClr val="black"/>
                </a:solidFill>
              </a:rPr>
              <a:pPr>
                <a:defRPr/>
              </a:pPr>
              <a:t>40</a:t>
            </a:fld>
            <a:endParaRPr lang="el-GR" altLang="en-US" dirty="0">
              <a:solidFill>
                <a:prstClr val="black"/>
              </a:solidFill>
            </a:endParaRPr>
          </a:p>
        </p:txBody>
      </p:sp>
      <p:sp>
        <p:nvSpPr>
          <p:cNvPr id="2" name="Ορθογώνιο 1"/>
          <p:cNvSpPr/>
          <p:nvPr/>
        </p:nvSpPr>
        <p:spPr>
          <a:xfrm>
            <a:off x="1328788" y="5877272"/>
            <a:ext cx="7275660" cy="954107"/>
          </a:xfrm>
          <a:prstGeom prst="rect">
            <a:avLst/>
          </a:prstGeom>
        </p:spPr>
        <p:txBody>
          <a:bodyPr wrap="square">
            <a:spAutoFit/>
          </a:bodyPr>
          <a:lstStyle/>
          <a:p>
            <a:pPr algn="just"/>
            <a:r>
              <a:rPr lang="el-GR" sz="1400" b="1" dirty="0">
                <a:latin typeface="Arial" panose="020B0604020202020204" pitchFamily="34" charset="0"/>
                <a:ea typeface="Times New Roman"/>
                <a:cs typeface="Arial" panose="020B0604020202020204" pitchFamily="34" charset="0"/>
              </a:rPr>
              <a:t>Σε απόλυτα μεγέθη η απώλεια θέσεων συνολικής απασχόλησης στις μικρές και πολύ μικρές επιχειρήσεις κατά το β’ εξάμηνο του 2015 ανέρχεται στις 45,000 (εκ των οποίων οι 31,000 ήταν μισθωτής απασχόλησης), στοιχείο που εν μέρει επιβεβαιώνεται από τις ροές  μισθωτής απασχόλησης που δημοσιεύει η </a:t>
            </a:r>
            <a:r>
              <a:rPr lang="el-GR" sz="1400" b="1" dirty="0" smtClean="0">
                <a:latin typeface="Arial" panose="020B0604020202020204" pitchFamily="34" charset="0"/>
                <a:ea typeface="Times New Roman"/>
                <a:cs typeface="Arial" panose="020B0604020202020204" pitchFamily="34" charset="0"/>
              </a:rPr>
              <a:t>Εργάνη. </a:t>
            </a:r>
            <a:endParaRPr lang="el-GR" sz="1400" b="1" dirty="0">
              <a:latin typeface="Arial" panose="020B0604020202020204" pitchFamily="34" charset="0"/>
              <a:ea typeface="Times New Roman"/>
              <a:cs typeface="Arial" panose="020B0604020202020204" pitchFamily="34" charset="0"/>
            </a:endParaRPr>
          </a:p>
        </p:txBody>
      </p:sp>
    </p:spTree>
    <p:extLst>
      <p:ext uri="{BB962C8B-B14F-4D97-AF65-F5344CB8AC3E}">
        <p14:creationId xmlns:p14="http://schemas.microsoft.com/office/powerpoint/2010/main" val="1732450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8"/>
          <p:cNvSpPr>
            <a:spLocks noGrp="1" noChangeArrowheads="1"/>
          </p:cNvSpPr>
          <p:nvPr>
            <p:ph type="ctrTitle" idx="4294967295"/>
          </p:nvPr>
        </p:nvSpPr>
        <p:spPr>
          <a:xfrm>
            <a:off x="1143000" y="142875"/>
            <a:ext cx="7421563" cy="681038"/>
          </a:xfrm>
        </p:spPr>
        <p:txBody>
          <a:bodyPr/>
          <a:lstStyle/>
          <a:p>
            <a:pPr algn="ctr" eaLnBrk="1" hangingPunct="1">
              <a:defRPr/>
            </a:pPr>
            <a:r>
              <a:rPr lang="el-GR" sz="1500" b="1" dirty="0" smtClean="0">
                <a:solidFill>
                  <a:srgbClr val="C000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ΑΠΑΣΧΟΛΗΣΗ</a:t>
            </a:r>
            <a:r>
              <a:rPr lang="el-GR" sz="1400" b="1" dirty="0" smtClean="0">
                <a:solidFill>
                  <a:srgbClr val="C000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 </a:t>
            </a:r>
            <a:r>
              <a:rPr lang="el-GR" sz="1600" b="1" dirty="0" smtClean="0">
                <a:latin typeface="Microsoft Sans Serif" panose="020B0604020202020204" pitchFamily="34" charset="0"/>
                <a:cs typeface="Microsoft Sans Serif" panose="020B0604020202020204" pitchFamily="34" charset="0"/>
              </a:rPr>
              <a:t/>
            </a:r>
            <a:br>
              <a:rPr lang="el-GR" sz="1600" b="1" dirty="0" smtClean="0">
                <a:latin typeface="Microsoft Sans Serif" panose="020B0604020202020204" pitchFamily="34" charset="0"/>
                <a:cs typeface="Microsoft Sans Serif" panose="020B0604020202020204" pitchFamily="34" charset="0"/>
              </a:rPr>
            </a:br>
            <a:r>
              <a:rPr lang="el-GR" sz="1400" b="1" dirty="0" smtClean="0">
                <a:latin typeface="Microsoft Sans Serif" panose="020B0604020202020204" pitchFamily="34" charset="0"/>
                <a:cs typeface="Microsoft Sans Serif" panose="020B0604020202020204" pitchFamily="34" charset="0"/>
              </a:rPr>
              <a:t>ΑΠΟΤΙΜΗΣΗ ΤΕΛΕΥΤΑΙΟΥ ΕΞΑΜΗΝΟΥ</a:t>
            </a:r>
            <a:br>
              <a:rPr lang="el-GR" sz="1400" b="1" dirty="0" smtClean="0">
                <a:latin typeface="Microsoft Sans Serif" panose="020B0604020202020204" pitchFamily="34" charset="0"/>
                <a:cs typeface="Microsoft Sans Serif" panose="020B0604020202020204" pitchFamily="34" charset="0"/>
              </a:rPr>
            </a:br>
            <a:r>
              <a:rPr lang="el-GR" sz="1400" b="1" dirty="0" smtClean="0">
                <a:solidFill>
                  <a:srgbClr val="C00000"/>
                </a:solidFill>
                <a:latin typeface="Microsoft Sans Serif" panose="020B0604020202020204" pitchFamily="34" charset="0"/>
                <a:cs typeface="Microsoft Sans Serif" panose="020B0604020202020204" pitchFamily="34" charset="0"/>
              </a:rPr>
              <a:t>ΣΥΓΚΡΙΣΗ ΜΕ ΠΡΟΗΓΟΥΜΕΝΕΣ ΕΡΕΥΝΕΣ</a:t>
            </a: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2032087325"/>
              </p:ext>
            </p:extLst>
          </p:nvPr>
        </p:nvGraphicFramePr>
        <p:xfrm>
          <a:off x="1398588" y="977900"/>
          <a:ext cx="7188200" cy="5230813"/>
        </p:xfrm>
        <a:graphic>
          <a:graphicData uri="http://schemas.openxmlformats.org/presentationml/2006/ole">
            <mc:AlternateContent xmlns:mc="http://schemas.openxmlformats.org/markup-compatibility/2006">
              <mc:Choice xmlns:v="urn:schemas-microsoft-com:vml" Requires="v">
                <p:oleObj spid="_x0000_s529432" name="Γράφημα" r:id="rId4" imgW="7715216" imgH="5619803" progId="MSGraph.Chart.8">
                  <p:embed followColorScheme="full"/>
                </p:oleObj>
              </mc:Choice>
              <mc:Fallback>
                <p:oleObj name="Γράφημα" r:id="rId4" imgW="7715216" imgH="5619803"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8588" y="977900"/>
                        <a:ext cx="71882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Lst>
                    </p:spPr>
                  </p:pic>
                </p:oleObj>
              </mc:Fallback>
            </mc:AlternateContent>
          </a:graphicData>
        </a:graphic>
      </p:graphicFrame>
      <p:sp>
        <p:nvSpPr>
          <p:cNvPr id="5" name="Θέση αριθμού διαφάνειας 4"/>
          <p:cNvSpPr>
            <a:spLocks noGrp="1"/>
          </p:cNvSpPr>
          <p:nvPr>
            <p:ph type="sldNum" sz="quarter" idx="12"/>
          </p:nvPr>
        </p:nvSpPr>
        <p:spPr/>
        <p:txBody>
          <a:bodyPr/>
          <a:lstStyle/>
          <a:p>
            <a:pPr>
              <a:defRPr/>
            </a:pPr>
            <a:fld id="{3123F266-158D-42EB-A49C-3AAC6C8E547E}" type="slidenum">
              <a:rPr lang="el-GR" altLang="en-US" smtClean="0">
                <a:solidFill>
                  <a:prstClr val="black"/>
                </a:solidFill>
              </a:rPr>
              <a:pPr>
                <a:defRPr/>
              </a:pPr>
              <a:t>41</a:t>
            </a:fld>
            <a:endParaRPr lang="el-GR" altLang="en-US" dirty="0">
              <a:solidFill>
                <a:prstClr val="black"/>
              </a:solidFill>
            </a:endParaRPr>
          </a:p>
        </p:txBody>
      </p:sp>
    </p:spTree>
    <p:extLst>
      <p:ext uri="{BB962C8B-B14F-4D97-AF65-F5344CB8AC3E}">
        <p14:creationId xmlns:p14="http://schemas.microsoft.com/office/powerpoint/2010/main" val="31596483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1" name="Object 3"/>
          <p:cNvGraphicFramePr>
            <a:graphicFrameLocks noChangeAspect="1"/>
          </p:cNvGraphicFramePr>
          <p:nvPr>
            <p:extLst>
              <p:ext uri="{D42A27DB-BD31-4B8C-83A1-F6EECF244321}">
                <p14:modId xmlns:p14="http://schemas.microsoft.com/office/powerpoint/2010/main" val="4040458303"/>
              </p:ext>
            </p:extLst>
          </p:nvPr>
        </p:nvGraphicFramePr>
        <p:xfrm>
          <a:off x="1892324" y="1340768"/>
          <a:ext cx="6367463" cy="2552700"/>
        </p:xfrm>
        <a:graphic>
          <a:graphicData uri="http://schemas.openxmlformats.org/presentationml/2006/ole">
            <mc:AlternateContent xmlns:mc="http://schemas.openxmlformats.org/markup-compatibility/2006">
              <mc:Choice xmlns:v="urn:schemas-microsoft-com:vml" Requires="v">
                <p:oleObj spid="_x0000_s524317" name="Φύλλο εργασίας" r:id="rId5" imgW="6086559" imgH="2457583" progId="Excel.Sheet.8">
                  <p:embed/>
                </p:oleObj>
              </mc:Choice>
              <mc:Fallback>
                <p:oleObj name="Φύλλο εργασίας" r:id="rId5" imgW="6086559" imgH="2457583" progId="Excel.Sheet.8">
                  <p:embed/>
                  <p:pic>
                    <p:nvPicPr>
                      <p:cNvPr id="0" name=""/>
                      <p:cNvPicPr>
                        <a:picLocks noChangeAspect="1" noChangeArrowheads="1"/>
                      </p:cNvPicPr>
                      <p:nvPr/>
                    </p:nvPicPr>
                    <p:blipFill>
                      <a:blip r:embed="rId6"/>
                      <a:srcRect/>
                      <a:stretch>
                        <a:fillRect/>
                      </a:stretch>
                    </p:blipFill>
                    <p:spPr bwMode="auto">
                      <a:xfrm>
                        <a:off x="1892324" y="1340768"/>
                        <a:ext cx="6367463" cy="2552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8"/>
          <p:cNvSpPr>
            <a:spLocks noGrp="1" noChangeArrowheads="1"/>
          </p:cNvSpPr>
          <p:nvPr>
            <p:ph type="ctrTitle" idx="4294967295"/>
          </p:nvPr>
        </p:nvSpPr>
        <p:spPr>
          <a:xfrm>
            <a:off x="1143000" y="71438"/>
            <a:ext cx="7421563" cy="681037"/>
          </a:xfrm>
        </p:spPr>
        <p:txBody>
          <a:bodyPr/>
          <a:lstStyle/>
          <a:p>
            <a:pPr algn="ctr" eaLnBrk="1" hangingPunct="1">
              <a:defRPr/>
            </a:pPr>
            <a:r>
              <a:rPr lang="el-GR" sz="1500" b="1" dirty="0" smtClean="0">
                <a:solidFill>
                  <a:srgbClr val="C00000"/>
                </a:solidFill>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ΑΠΑΣΧΟΛΗΣΗ</a:t>
            </a:r>
            <a:r>
              <a:rPr lang="el-GR" sz="1500" b="1" dirty="0" smtClean="0">
                <a:latin typeface="Microsoft Sans Serif" panose="020B0604020202020204" pitchFamily="34" charset="0"/>
                <a:cs typeface="Microsoft Sans Serif" panose="020B0604020202020204" pitchFamily="34" charset="0"/>
              </a:rPr>
              <a:t/>
            </a:r>
            <a:br>
              <a:rPr lang="el-GR" sz="1500" b="1" dirty="0" smtClean="0">
                <a:latin typeface="Microsoft Sans Serif" panose="020B0604020202020204" pitchFamily="34" charset="0"/>
                <a:cs typeface="Microsoft Sans Serif" panose="020B0604020202020204" pitchFamily="34" charset="0"/>
              </a:rPr>
            </a:br>
            <a:r>
              <a:rPr lang="el-GR" sz="1400" b="1" dirty="0" smtClean="0">
                <a:latin typeface="Microsoft Sans Serif" panose="020B0604020202020204" pitchFamily="34" charset="0"/>
                <a:cs typeface="Microsoft Sans Serif" panose="020B0604020202020204" pitchFamily="34" charset="0"/>
              </a:rPr>
              <a:t>Τους επόμενους 6 μήνες θεωρείτε πιο πιθανό το προσωπικό της επιχείρησής σας να αυξηθεί, να μειωθεί ή να παραμείνει το ίδιο;</a:t>
            </a:r>
            <a:br>
              <a:rPr lang="el-GR" sz="1400" b="1" dirty="0" smtClean="0">
                <a:latin typeface="Microsoft Sans Serif" panose="020B0604020202020204" pitchFamily="34" charset="0"/>
                <a:cs typeface="Microsoft Sans Serif" panose="020B0604020202020204" pitchFamily="34" charset="0"/>
              </a:rPr>
            </a:br>
            <a:r>
              <a:rPr lang="el-GR" sz="1400" b="1" i="1" dirty="0">
                <a:solidFill>
                  <a:schemeClr val="tx1">
                    <a:lumMod val="50000"/>
                    <a:lumOff val="50000"/>
                  </a:schemeClr>
                </a:solidFill>
                <a:latin typeface="Microsoft Sans Serif" panose="020B0604020202020204" pitchFamily="34" charset="0"/>
                <a:cs typeface="Microsoft Sans Serif" panose="020B0604020202020204" pitchFamily="34" charset="0"/>
              </a:rPr>
              <a:t>-Βάση: Όσοι απασχολούν αμειβόμενο </a:t>
            </a:r>
            <a:r>
              <a:rPr lang="el-GR" sz="1400" b="1" i="1" dirty="0" smtClean="0">
                <a:solidFill>
                  <a:schemeClr val="tx1">
                    <a:lumMod val="50000"/>
                    <a:lumOff val="50000"/>
                  </a:schemeClr>
                </a:solidFill>
                <a:latin typeface="Microsoft Sans Serif" panose="020B0604020202020204" pitchFamily="34" charset="0"/>
                <a:cs typeface="Microsoft Sans Serif" panose="020B0604020202020204" pitchFamily="34" charset="0"/>
              </a:rPr>
              <a:t>προσωπικό-</a:t>
            </a:r>
            <a:r>
              <a:rPr lang="en-US" sz="1400" b="1" dirty="0" smtClean="0">
                <a:latin typeface="Microsoft Sans Serif" panose="020B0604020202020204" pitchFamily="34" charset="0"/>
                <a:cs typeface="Microsoft Sans Serif" panose="020B0604020202020204" pitchFamily="34" charset="0"/>
              </a:rPr>
              <a:t/>
            </a:r>
            <a:br>
              <a:rPr lang="en-US" sz="1400" b="1" dirty="0" smtClean="0">
                <a:latin typeface="Microsoft Sans Serif" panose="020B0604020202020204" pitchFamily="34" charset="0"/>
                <a:cs typeface="Microsoft Sans Serif" panose="020B0604020202020204" pitchFamily="34" charset="0"/>
              </a:rPr>
            </a:br>
            <a:endParaRPr lang="el-GR" sz="1400" b="1" dirty="0" smtClean="0">
              <a:latin typeface="Microsoft Sans Serif" panose="020B0604020202020204" pitchFamily="34" charset="0"/>
              <a:cs typeface="Microsoft Sans Serif" panose="020B0604020202020204" pitchFamily="34" charset="0"/>
            </a:endParaRPr>
          </a:p>
        </p:txBody>
      </p:sp>
      <p:sp>
        <p:nvSpPr>
          <p:cNvPr id="2" name="Θέση αριθμού διαφάνειας 1"/>
          <p:cNvSpPr>
            <a:spLocks noGrp="1"/>
          </p:cNvSpPr>
          <p:nvPr>
            <p:ph type="sldNum" sz="quarter" idx="12"/>
          </p:nvPr>
        </p:nvSpPr>
        <p:spPr/>
        <p:txBody>
          <a:bodyPr/>
          <a:lstStyle/>
          <a:p>
            <a:pPr>
              <a:defRPr/>
            </a:pPr>
            <a:fld id="{3123F266-158D-42EB-A49C-3AAC6C8E547E}" type="slidenum">
              <a:rPr lang="el-GR" altLang="en-US" smtClean="0">
                <a:solidFill>
                  <a:prstClr val="black"/>
                </a:solidFill>
              </a:rPr>
              <a:pPr>
                <a:defRPr/>
              </a:pPr>
              <a:t>42</a:t>
            </a:fld>
            <a:endParaRPr lang="el-GR" altLang="en-US" dirty="0">
              <a:solidFill>
                <a:prstClr val="black"/>
              </a:solidFill>
            </a:endParaRPr>
          </a:p>
        </p:txBody>
      </p:sp>
      <p:sp>
        <p:nvSpPr>
          <p:cNvPr id="4" name="Ορθογώνιο 3"/>
          <p:cNvSpPr/>
          <p:nvPr/>
        </p:nvSpPr>
        <p:spPr>
          <a:xfrm>
            <a:off x="1403648" y="3861048"/>
            <a:ext cx="7344816" cy="2308324"/>
          </a:xfrm>
          <a:prstGeom prst="rect">
            <a:avLst/>
          </a:prstGeom>
        </p:spPr>
        <p:txBody>
          <a:bodyPr wrap="square">
            <a:spAutoFit/>
          </a:bodyPr>
          <a:lstStyle/>
          <a:p>
            <a:pPr lvl="0" algn="just">
              <a:spcAft>
                <a:spcPts val="0"/>
              </a:spcAft>
            </a:pPr>
            <a:r>
              <a:rPr lang="el-GR" sz="1600" dirty="0" smtClean="0">
                <a:latin typeface="Arial Black"/>
                <a:ea typeface="Times New Roman"/>
                <a:cs typeface="Tahoma"/>
              </a:rPr>
              <a:t>Οι </a:t>
            </a:r>
            <a:r>
              <a:rPr lang="el-GR" sz="1600" dirty="0">
                <a:latin typeface="Arial Black"/>
                <a:ea typeface="Times New Roman"/>
                <a:cs typeface="Tahoma"/>
              </a:rPr>
              <a:t>μελλοντικές ροές απασχόλησης δεν αναμένεται να ενισχυθούν, καθώς η προβολή στην αναλογία προσλήψεων-απολύσεων για το επόμενο εξάμηνο είναι 2:5. Εάν επαληθευτούν οι εκτιμήσεις του ΙΜΕ ΓΣΕΒΕΕ τότε υπάρχει κίνδυνος απώλειας 14,000-18,000 επιπλέον θέσεων μισθωτής απασχόλησης  στο επόμενο εξάμηνο. Συνολικά, αναμένεται να απολεσθούν 52,000-55,000 θέσεις απασχόλησης, αν συμπεριλάβουμε τις απώλειες από τον αριθμό όσων αναστείλουν την επιχειρηματική δραστηριότητα (εργοδότες, αυτοαπασχολούμενοι).</a:t>
            </a:r>
            <a:endParaRPr lang="el-GR" sz="1600" dirty="0">
              <a:effectLst/>
              <a:latin typeface="Times New Roman"/>
              <a:ea typeface="Times New Roman"/>
            </a:endParaRPr>
          </a:p>
        </p:txBody>
      </p:sp>
    </p:spTree>
    <p:extLst>
      <p:ext uri="{BB962C8B-B14F-4D97-AF65-F5344CB8AC3E}">
        <p14:creationId xmlns:p14="http://schemas.microsoft.com/office/powerpoint/2010/main" val="2947564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αριθμού διαφάνειας 1"/>
          <p:cNvSpPr>
            <a:spLocks noGrp="1"/>
          </p:cNvSpPr>
          <p:nvPr>
            <p:ph type="sldNum" sz="quarter" idx="12"/>
          </p:nvPr>
        </p:nvSpPr>
        <p:spPr/>
        <p:txBody>
          <a:bodyPr/>
          <a:lstStyle/>
          <a:p>
            <a:pPr>
              <a:defRPr/>
            </a:pPr>
            <a:fld id="{3123F266-158D-42EB-A49C-3AAC6C8E547E}" type="slidenum">
              <a:rPr lang="el-GR" altLang="en-US" smtClean="0">
                <a:solidFill>
                  <a:prstClr val="black"/>
                </a:solidFill>
              </a:rPr>
              <a:pPr>
                <a:defRPr/>
              </a:pPr>
              <a:t>43</a:t>
            </a:fld>
            <a:endParaRPr lang="el-GR" altLang="en-US" dirty="0">
              <a:solidFill>
                <a:prstClr val="black"/>
              </a:solidFill>
            </a:endParaRPr>
          </a:p>
        </p:txBody>
      </p:sp>
      <p:sp>
        <p:nvSpPr>
          <p:cNvPr id="5" name="Rectangle 8"/>
          <p:cNvSpPr txBox="1">
            <a:spLocks noChangeArrowheads="1"/>
          </p:cNvSpPr>
          <p:nvPr/>
        </p:nvSpPr>
        <p:spPr>
          <a:xfrm>
            <a:off x="1143000" y="142874"/>
            <a:ext cx="7421563" cy="1125885"/>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15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icrosoft Sans Serif" panose="020B0604020202020204" pitchFamily="34" charset="0"/>
                <a:ea typeface="+mj-ea"/>
                <a:cs typeface="Microsoft Sans Serif" panose="020B0604020202020204" pitchFamily="34" charset="0"/>
              </a:rPr>
              <a:t>ΑΠΑΣΧΟΛΗΣΗ</a:t>
            </a:r>
            <a:r>
              <a:rPr kumimoji="0" lang="el-GR" sz="1600" b="1" i="0" u="none" strike="noStrike" kern="1200" cap="none" spc="0" normalizeH="0" baseline="0" noProof="0" dirty="0" smtClean="0">
                <a:ln>
                  <a:noFill/>
                </a:ln>
                <a:solidFill>
                  <a:srgbClr val="C00000"/>
                </a:solidFill>
                <a:effectLst/>
                <a:uLnTx/>
                <a:uFillTx/>
                <a:latin typeface="Microsoft Sans Serif" panose="020B0604020202020204" pitchFamily="34" charset="0"/>
                <a:ea typeface="+mj-ea"/>
                <a:cs typeface="Microsoft Sans Serif" panose="020B0604020202020204" pitchFamily="34" charset="0"/>
              </a:rPr>
              <a:t> </a:t>
            </a:r>
            <a:r>
              <a:rPr kumimoji="0" lang="el-GR" sz="12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icrosoft Sans Serif" panose="020B0604020202020204" pitchFamily="34" charset="0"/>
                <a:ea typeface="+mj-ea"/>
                <a:cs typeface="Microsoft Sans Serif" panose="020B0604020202020204" pitchFamily="34" charset="0"/>
              </a:rPr>
              <a:t/>
            </a:r>
            <a:br>
              <a:rPr kumimoji="0" lang="el-GR" sz="12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Microsoft Sans Serif" panose="020B0604020202020204" pitchFamily="34" charset="0"/>
                <a:ea typeface="+mj-ea"/>
                <a:cs typeface="Microsoft Sans Serif" panose="020B0604020202020204" pitchFamily="34" charset="0"/>
              </a:rPr>
            </a:br>
            <a:r>
              <a:rPr kumimoji="0" lang="el-GR" sz="1400" b="1" i="0" u="none" strike="noStrike" kern="1200" cap="none" spc="0" normalizeH="0" baseline="0" noProof="0" dirty="0" smtClean="0">
                <a:ln>
                  <a:noFill/>
                </a:ln>
                <a:solidFill>
                  <a:sysClr val="windowText" lastClr="000000"/>
                </a:solidFill>
                <a:effectLst/>
                <a:uLnTx/>
                <a:uFillTx/>
                <a:latin typeface="Microsoft Sans Serif" panose="020B0604020202020204" pitchFamily="34" charset="0"/>
                <a:ea typeface="+mj-ea"/>
                <a:cs typeface="Microsoft Sans Serif" panose="020B0604020202020204" pitchFamily="34" charset="0"/>
              </a:rPr>
              <a:t>ΠΡΟΒΛΕΨΗ ΕΠΟΜΕΝΟΥ ΕΞΑΜΗΝΟΥ</a:t>
            </a:r>
            <a:br>
              <a:rPr kumimoji="0" lang="el-GR" sz="1400" b="1" i="0" u="none" strike="noStrike" kern="1200" cap="none" spc="0" normalizeH="0" baseline="0" noProof="0" dirty="0" smtClean="0">
                <a:ln>
                  <a:noFill/>
                </a:ln>
                <a:solidFill>
                  <a:sysClr val="windowText" lastClr="000000"/>
                </a:solidFill>
                <a:effectLst/>
                <a:uLnTx/>
                <a:uFillTx/>
                <a:latin typeface="Microsoft Sans Serif" panose="020B0604020202020204" pitchFamily="34" charset="0"/>
                <a:ea typeface="+mj-ea"/>
                <a:cs typeface="Microsoft Sans Serif" panose="020B0604020202020204" pitchFamily="34" charset="0"/>
              </a:rPr>
            </a:br>
            <a:r>
              <a:rPr kumimoji="0" lang="el-GR" sz="1400" b="1" i="0" u="none" strike="noStrike" kern="1200" cap="none" spc="0" normalizeH="0" baseline="0" noProof="0" dirty="0" smtClean="0">
                <a:ln>
                  <a:noFill/>
                </a:ln>
                <a:solidFill>
                  <a:srgbClr val="C00000"/>
                </a:solidFill>
                <a:effectLst/>
                <a:uLnTx/>
                <a:uFillTx/>
                <a:latin typeface="Microsoft Sans Serif" panose="020B0604020202020204" pitchFamily="34" charset="0"/>
                <a:ea typeface="+mj-ea"/>
                <a:cs typeface="Microsoft Sans Serif" panose="020B0604020202020204" pitchFamily="34" charset="0"/>
              </a:rPr>
              <a:t> ΣΥΓΚΡΙΣΗ ΜΕ ΠΡΟΗΓΟΥΜΕΝΕΣ ΕΡΕΥΝΕΣ</a:t>
            </a:r>
            <a:r>
              <a:rPr kumimoji="0" lang="en-US" sz="1400" b="1" i="0" u="none" strike="noStrike" kern="1200" cap="none" spc="0" normalizeH="0" baseline="0" noProof="0" dirty="0" smtClean="0">
                <a:ln>
                  <a:noFill/>
                </a:ln>
                <a:solidFill>
                  <a:srgbClr val="C00000"/>
                </a:solidFill>
                <a:effectLst/>
                <a:uLnTx/>
                <a:uFillTx/>
                <a:latin typeface="Microsoft Sans Serif" panose="020B0604020202020204" pitchFamily="34" charset="0"/>
                <a:ea typeface="+mj-ea"/>
                <a:cs typeface="Microsoft Sans Serif" panose="020B0604020202020204" pitchFamily="34" charset="0"/>
              </a:rPr>
              <a:t/>
            </a:r>
            <a:br>
              <a:rPr kumimoji="0" lang="en-US" sz="1400" b="1" i="0" u="none" strike="noStrike" kern="1200" cap="none" spc="0" normalizeH="0" baseline="0" noProof="0" dirty="0" smtClean="0">
                <a:ln>
                  <a:noFill/>
                </a:ln>
                <a:solidFill>
                  <a:srgbClr val="C00000"/>
                </a:solidFill>
                <a:effectLst/>
                <a:uLnTx/>
                <a:uFillTx/>
                <a:latin typeface="Microsoft Sans Serif" panose="020B0604020202020204" pitchFamily="34" charset="0"/>
                <a:ea typeface="+mj-ea"/>
                <a:cs typeface="Microsoft Sans Serif" panose="020B0604020202020204" pitchFamily="34" charset="0"/>
              </a:rPr>
            </a:br>
            <a:r>
              <a:rPr kumimoji="0" lang="el-GR" sz="1400" b="1" i="1" u="none" strike="noStrike" kern="1200" cap="none" spc="0" normalizeH="0" baseline="0" noProof="0" dirty="0" smtClean="0">
                <a:ln>
                  <a:noFill/>
                </a:ln>
                <a:solidFill>
                  <a:sysClr val="windowText" lastClr="000000">
                    <a:lumMod val="50000"/>
                    <a:lumOff val="50000"/>
                  </a:sysClr>
                </a:solidFill>
                <a:effectLst/>
                <a:uLnTx/>
                <a:uFillTx/>
                <a:latin typeface="Microsoft Sans Serif" panose="020B0604020202020204" pitchFamily="34" charset="0"/>
                <a:ea typeface="+mj-ea"/>
                <a:cs typeface="Microsoft Sans Serif" panose="020B0604020202020204" pitchFamily="34" charset="0"/>
              </a:rPr>
              <a:t>-Βάση: Όσοι απασχολούν αμειβόμενο προσωπικό-</a:t>
            </a:r>
            <a:endParaRPr kumimoji="0" lang="el-GR" sz="1400" b="1" i="0" u="none" strike="noStrike" kern="1200" cap="none" spc="0" normalizeH="0" baseline="0" noProof="0" dirty="0" smtClean="0">
              <a:ln>
                <a:noFill/>
              </a:ln>
              <a:solidFill>
                <a:srgbClr val="C00000"/>
              </a:solidFill>
              <a:effectLst/>
              <a:uLnTx/>
              <a:uFillTx/>
              <a:latin typeface="Microsoft Sans Serif" panose="020B0604020202020204" pitchFamily="34" charset="0"/>
              <a:ea typeface="+mj-ea"/>
              <a:cs typeface="Microsoft Sans Serif" panose="020B0604020202020204" pitchFamily="34" charset="0"/>
            </a:endParaRPr>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val="1639771387"/>
              </p:ext>
            </p:extLst>
          </p:nvPr>
        </p:nvGraphicFramePr>
        <p:xfrm>
          <a:off x="1259681" y="1268759"/>
          <a:ext cx="7188200" cy="5230812"/>
        </p:xfrm>
        <a:graphic>
          <a:graphicData uri="http://schemas.openxmlformats.org/presentationml/2006/ole">
            <mc:AlternateContent xmlns:mc="http://schemas.openxmlformats.org/markup-compatibility/2006">
              <mc:Choice xmlns:v="urn:schemas-microsoft-com:vml" Requires="v">
                <p:oleObj spid="_x0000_s535564" name="Γράφημα" r:id="rId4" imgW="7715216" imgH="5619803" progId="MSGraph.Chart.8">
                  <p:embed followColorScheme="full"/>
                </p:oleObj>
              </mc:Choice>
              <mc:Fallback>
                <p:oleObj name="Γράφημα" r:id="rId4" imgW="7715216" imgH="5619803" progId="MSGraph.Chart.8">
                  <p:embed followColorScheme="full"/>
                  <p:pic>
                    <p:nvPicPr>
                      <p:cNvPr id="0" name="Αντικείμενο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81" y="1268759"/>
                        <a:ext cx="7188200" cy="523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585681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WordArt 14"/>
          <p:cNvSpPr>
            <a:spLocks noChangeArrowheads="1" noChangeShapeType="1" noTextEdit="1"/>
          </p:cNvSpPr>
          <p:nvPr/>
        </p:nvSpPr>
        <p:spPr bwMode="auto">
          <a:xfrm>
            <a:off x="1979712" y="3248695"/>
            <a:ext cx="5904656" cy="503486"/>
          </a:xfrm>
          <a:prstGeom prst="rect">
            <a:avLst/>
          </a:prstGeom>
        </p:spPr>
        <p:txBody>
          <a:bodyPr wrap="none" fromWordArt="1">
            <a:prstTxWarp prst="textPlain">
              <a:avLst>
                <a:gd name="adj" fmla="val 50000"/>
              </a:avLst>
            </a:prstTxWarp>
          </a:bodyPr>
          <a:lstStyle/>
          <a:p>
            <a:pPr algn="ctr"/>
            <a:r>
              <a:rPr lang="el-GR" b="1" kern="10" dirty="0">
                <a:ln w="15875">
                  <a:solidFill>
                    <a:srgbClr val="660033"/>
                  </a:solidFill>
                  <a:round/>
                  <a:headEnd/>
                  <a:tailEnd/>
                </a:ln>
                <a:solidFill>
                  <a:schemeClr val="bg2">
                    <a:lumMod val="10000"/>
                  </a:schemeClr>
                </a:solidFill>
                <a:latin typeface="Microsoft Sans Serif" panose="020B0604020202020204" pitchFamily="34" charset="0"/>
                <a:cs typeface="Microsoft Sans Serif" panose="020B0604020202020204" pitchFamily="34" charset="0"/>
              </a:rPr>
              <a:t>ΜΙΣΘΟΙ ΚΑΙ ΩΡΕΣ ΕΡΓΑΣΙΑΣ </a:t>
            </a:r>
          </a:p>
        </p:txBody>
      </p:sp>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44</a:t>
            </a:fld>
            <a:endParaRPr lang="el-GR"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8"/>
          <p:cNvSpPr>
            <a:spLocks noGrp="1" noChangeArrowheads="1"/>
          </p:cNvSpPr>
          <p:nvPr>
            <p:ph type="ctrTitle"/>
          </p:nvPr>
        </p:nvSpPr>
        <p:spPr>
          <a:xfrm>
            <a:off x="1143000" y="-26988"/>
            <a:ext cx="7500938" cy="690563"/>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Έχουν αναγκαστεί έστω και περιστασιακά να μειώσουν ώρες </a:t>
            </a:r>
            <a:br>
              <a:rPr lang="el-GR" sz="1500" b="1" dirty="0" smtClean="0">
                <a:latin typeface="Microsoft Sans Serif" panose="020B0604020202020204" pitchFamily="34" charset="0"/>
                <a:cs typeface="Microsoft Sans Serif" panose="020B0604020202020204" pitchFamily="34" charset="0"/>
              </a:rPr>
            </a:br>
            <a:r>
              <a:rPr lang="el-GR" sz="1500" b="1" dirty="0" smtClean="0">
                <a:latin typeface="Microsoft Sans Serif" panose="020B0604020202020204" pitchFamily="34" charset="0"/>
                <a:cs typeface="Microsoft Sans Serif" panose="020B0604020202020204" pitchFamily="34" charset="0"/>
              </a:rPr>
              <a:t>ή ημέρες εργασίας σε κάποιους υπαλλήλους</a:t>
            </a:r>
            <a:br>
              <a:rPr lang="el-GR" sz="1500" b="1" dirty="0" smtClean="0">
                <a:latin typeface="Microsoft Sans Serif" panose="020B0604020202020204" pitchFamily="34" charset="0"/>
                <a:cs typeface="Microsoft Sans Serif" panose="020B0604020202020204" pitchFamily="34" charset="0"/>
              </a:rPr>
            </a:br>
            <a:r>
              <a:rPr lang="el-GR" sz="1400" b="1" i="1" dirty="0" smtClean="0">
                <a:solidFill>
                  <a:schemeClr val="tx1">
                    <a:lumMod val="50000"/>
                    <a:lumOff val="50000"/>
                  </a:schemeClr>
                </a:solidFill>
                <a:latin typeface="Microsoft Sans Serif" panose="020B0604020202020204" pitchFamily="34" charset="0"/>
                <a:cs typeface="Microsoft Sans Serif" panose="020B0604020202020204" pitchFamily="34" charset="0"/>
              </a:rPr>
              <a:t>-Βάση: Όσοι απασχολούν αμειβόμενο προσωπικό -</a:t>
            </a:r>
            <a:r>
              <a:rPr lang="el-GR" sz="1400" b="1" dirty="0" smtClean="0">
                <a:solidFill>
                  <a:schemeClr val="tx1">
                    <a:lumMod val="50000"/>
                    <a:lumOff val="50000"/>
                  </a:schemeClr>
                </a:solidFill>
                <a:latin typeface="Microsoft Sans Serif" panose="020B0604020202020204" pitchFamily="34" charset="0"/>
                <a:cs typeface="Microsoft Sans Serif" panose="020B0604020202020204" pitchFamily="34" charset="0"/>
              </a:rPr>
              <a:t/>
            </a:r>
            <a:br>
              <a:rPr lang="el-GR" sz="1400" b="1" dirty="0" smtClean="0">
                <a:solidFill>
                  <a:schemeClr val="tx1">
                    <a:lumMod val="50000"/>
                    <a:lumOff val="50000"/>
                  </a:schemeClr>
                </a:solidFill>
                <a:latin typeface="Microsoft Sans Serif" panose="020B0604020202020204" pitchFamily="34" charset="0"/>
                <a:cs typeface="Microsoft Sans Serif" panose="020B0604020202020204" pitchFamily="34" charset="0"/>
              </a:rPr>
            </a:br>
            <a:r>
              <a:rPr lang="el-GR" sz="1400" b="1" dirty="0" smtClean="0">
                <a:solidFill>
                  <a:srgbClr val="C00000"/>
                </a:solidFill>
                <a:latin typeface="Microsoft Sans Serif" panose="020B0604020202020204" pitchFamily="34" charset="0"/>
                <a:cs typeface="Microsoft Sans Serif" panose="020B0604020202020204" pitchFamily="34" charset="0"/>
              </a:rPr>
              <a:t>ΣΥΓΚΡΙΤΙΚΟ ΓΡΑΦΗΜΑ ΙΟΥΛΙΟΣ 2010 – ΦΕΒΡΟΥΑΡΙΟΣ 201</a:t>
            </a:r>
            <a:r>
              <a:rPr lang="en-US" sz="1400" b="1" dirty="0" smtClean="0">
                <a:solidFill>
                  <a:srgbClr val="C00000"/>
                </a:solidFill>
                <a:latin typeface="Microsoft Sans Serif" panose="020B0604020202020204" pitchFamily="34" charset="0"/>
                <a:cs typeface="Microsoft Sans Serif" panose="020B0604020202020204" pitchFamily="34" charset="0"/>
              </a:rPr>
              <a:t>6</a:t>
            </a:r>
            <a:endParaRPr lang="el-GR" sz="1400" b="1" dirty="0" smtClean="0">
              <a:solidFill>
                <a:srgbClr val="C00000"/>
              </a:solidFill>
              <a:latin typeface="Microsoft Sans Serif" panose="020B0604020202020204" pitchFamily="34" charset="0"/>
              <a:cs typeface="Microsoft Sans Serif" panose="020B0604020202020204" pitchFamily="34" charset="0"/>
            </a:endParaRP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2278443943"/>
              </p:ext>
            </p:extLst>
          </p:nvPr>
        </p:nvGraphicFramePr>
        <p:xfrm>
          <a:off x="395536" y="814140"/>
          <a:ext cx="9001125" cy="5513388"/>
        </p:xfrm>
        <a:graphic>
          <a:graphicData uri="http://schemas.openxmlformats.org/presentationml/2006/ole">
            <mc:AlternateContent xmlns:mc="http://schemas.openxmlformats.org/markup-compatibility/2006">
              <mc:Choice xmlns:v="urn:schemas-microsoft-com:vml" Requires="v">
                <p:oleObj spid="_x0000_s500837" name="Φύλλο εργασίας" r:id="rId5" imgW="9191543" imgH="5629230" progId="Excel.Sheet.8">
                  <p:embed/>
                </p:oleObj>
              </mc:Choice>
              <mc:Fallback>
                <p:oleObj name="Φύλλο εργασίας" r:id="rId5" imgW="9191543" imgH="5629230" progId="Excel.Sheet.8">
                  <p:embed/>
                  <p:pic>
                    <p:nvPicPr>
                      <p:cNvPr id="0" name=""/>
                      <p:cNvPicPr>
                        <a:picLocks noChangeAspect="1" noChangeArrowheads="1"/>
                      </p:cNvPicPr>
                      <p:nvPr/>
                    </p:nvPicPr>
                    <p:blipFill>
                      <a:blip r:embed="rId6"/>
                      <a:srcRect/>
                      <a:stretch>
                        <a:fillRect/>
                      </a:stretch>
                    </p:blipFill>
                    <p:spPr bwMode="auto">
                      <a:xfrm>
                        <a:off x="395536" y="814140"/>
                        <a:ext cx="9001125" cy="551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Θέση αριθμού διαφάνειας 4"/>
          <p:cNvSpPr>
            <a:spLocks noGrp="1"/>
          </p:cNvSpPr>
          <p:nvPr>
            <p:ph type="sldNum" sz="quarter" idx="12"/>
          </p:nvPr>
        </p:nvSpPr>
        <p:spPr/>
        <p:txBody>
          <a:bodyPr/>
          <a:lstStyle/>
          <a:p>
            <a:pPr>
              <a:defRPr/>
            </a:pPr>
            <a:fld id="{3123F266-158D-42EB-A49C-3AAC6C8E547E}" type="slidenum">
              <a:rPr lang="el-GR" altLang="en-US" smtClean="0"/>
              <a:pPr>
                <a:defRPr/>
              </a:pPr>
              <a:t>45</a:t>
            </a:fld>
            <a:endParaRPr lang="el-GR" altLang="en-US" dirty="0"/>
          </a:p>
        </p:txBody>
      </p:sp>
    </p:spTree>
    <p:extLst>
      <p:ext uri="{BB962C8B-B14F-4D97-AF65-F5344CB8AC3E}">
        <p14:creationId xmlns:p14="http://schemas.microsoft.com/office/powerpoint/2010/main" val="21105853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8"/>
          <p:cNvSpPr>
            <a:spLocks noGrp="1" noChangeArrowheads="1"/>
          </p:cNvSpPr>
          <p:nvPr>
            <p:ph type="ctrTitle"/>
          </p:nvPr>
        </p:nvSpPr>
        <p:spPr>
          <a:xfrm>
            <a:off x="1143000" y="-26988"/>
            <a:ext cx="7500938" cy="690563"/>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Έχουν αναγκαστεί να μειώσουν τις αποδοχές κάποιων υπαλλήλων </a:t>
            </a:r>
            <a:br>
              <a:rPr lang="el-GR" sz="1500" b="1" dirty="0" smtClean="0">
                <a:latin typeface="Microsoft Sans Serif" panose="020B0604020202020204" pitchFamily="34" charset="0"/>
                <a:cs typeface="Microsoft Sans Serif" panose="020B0604020202020204" pitchFamily="34" charset="0"/>
              </a:rPr>
            </a:br>
            <a:r>
              <a:rPr lang="el-GR" sz="1400" b="1" i="1" dirty="0" smtClean="0">
                <a:solidFill>
                  <a:schemeClr val="tx1">
                    <a:lumMod val="50000"/>
                    <a:lumOff val="50000"/>
                  </a:schemeClr>
                </a:solidFill>
                <a:latin typeface="Microsoft Sans Serif" panose="020B0604020202020204" pitchFamily="34" charset="0"/>
                <a:cs typeface="Microsoft Sans Serif" panose="020B0604020202020204" pitchFamily="34" charset="0"/>
              </a:rPr>
              <a:t>-Βάση: Όσοι απασχολούν αμειβόμενο προσωπικό - </a:t>
            </a:r>
            <a:r>
              <a:rPr lang="el-GR" sz="1400" b="1" dirty="0" smtClean="0">
                <a:solidFill>
                  <a:schemeClr val="tx1">
                    <a:lumMod val="50000"/>
                    <a:lumOff val="50000"/>
                  </a:schemeClr>
                </a:solidFill>
                <a:latin typeface="Microsoft Sans Serif" panose="020B0604020202020204" pitchFamily="34" charset="0"/>
                <a:cs typeface="Microsoft Sans Serif" panose="020B0604020202020204" pitchFamily="34" charset="0"/>
              </a:rPr>
              <a:t/>
            </a:r>
            <a:br>
              <a:rPr lang="el-GR" sz="1400" b="1" dirty="0" smtClean="0">
                <a:solidFill>
                  <a:schemeClr val="tx1">
                    <a:lumMod val="50000"/>
                    <a:lumOff val="50000"/>
                  </a:schemeClr>
                </a:solidFill>
                <a:latin typeface="Microsoft Sans Serif" panose="020B0604020202020204" pitchFamily="34" charset="0"/>
                <a:cs typeface="Microsoft Sans Serif" panose="020B0604020202020204" pitchFamily="34" charset="0"/>
              </a:rPr>
            </a:br>
            <a:r>
              <a:rPr lang="el-GR" sz="1400" b="1" dirty="0" smtClean="0">
                <a:solidFill>
                  <a:srgbClr val="C00000"/>
                </a:solidFill>
                <a:latin typeface="Microsoft Sans Serif" panose="020B0604020202020204" pitchFamily="34" charset="0"/>
                <a:cs typeface="Microsoft Sans Serif" panose="020B0604020202020204" pitchFamily="34" charset="0"/>
              </a:rPr>
              <a:t>ΣΥΓΚΡΙΤΙΚΟ ΓΡΑΦΗΜΑ ΙΟΥΛΙΟΣ 2010 – ΦΕΒΡΟΥΑΡΙΟΣ 201</a:t>
            </a:r>
            <a:r>
              <a:rPr lang="en-US" sz="1400" b="1" dirty="0" smtClean="0">
                <a:solidFill>
                  <a:srgbClr val="C00000"/>
                </a:solidFill>
                <a:latin typeface="Microsoft Sans Serif" panose="020B0604020202020204" pitchFamily="34" charset="0"/>
                <a:cs typeface="Microsoft Sans Serif" panose="020B0604020202020204" pitchFamily="34" charset="0"/>
              </a:rPr>
              <a:t>6</a:t>
            </a:r>
            <a:endParaRPr lang="el-GR" sz="1400" b="1" dirty="0" smtClean="0">
              <a:solidFill>
                <a:srgbClr val="C00000"/>
              </a:solidFill>
              <a:latin typeface="Microsoft Sans Serif" panose="020B0604020202020204" pitchFamily="34" charset="0"/>
              <a:cs typeface="Microsoft Sans Serif" panose="020B0604020202020204" pitchFamily="34" charset="0"/>
            </a:endParaRP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3839852923"/>
              </p:ext>
            </p:extLst>
          </p:nvPr>
        </p:nvGraphicFramePr>
        <p:xfrm>
          <a:off x="250825" y="1196975"/>
          <a:ext cx="8675688" cy="5187950"/>
        </p:xfrm>
        <a:graphic>
          <a:graphicData uri="http://schemas.openxmlformats.org/presentationml/2006/ole">
            <mc:AlternateContent xmlns:mc="http://schemas.openxmlformats.org/markup-compatibility/2006">
              <mc:Choice xmlns:v="urn:schemas-microsoft-com:vml" Requires="v">
                <p:oleObj spid="_x0000_s498793" name="Φύλλο εργασίας" r:id="rId5" imgW="8505946" imgH="5086260" progId="Excel.Sheet.8">
                  <p:embed/>
                </p:oleObj>
              </mc:Choice>
              <mc:Fallback>
                <p:oleObj name="Φύλλο εργασίας" r:id="rId5" imgW="8505946" imgH="5086260" progId="Excel.Sheet.8">
                  <p:embed/>
                  <p:pic>
                    <p:nvPicPr>
                      <p:cNvPr id="0" name="Object 2"/>
                      <p:cNvPicPr>
                        <a:picLocks noChangeAspect="1" noChangeArrowheads="1"/>
                      </p:cNvPicPr>
                      <p:nvPr/>
                    </p:nvPicPr>
                    <p:blipFill>
                      <a:blip r:embed="rId6"/>
                      <a:srcRect/>
                      <a:stretch>
                        <a:fillRect/>
                      </a:stretch>
                    </p:blipFill>
                    <p:spPr bwMode="auto">
                      <a:xfrm>
                        <a:off x="250825" y="1196975"/>
                        <a:ext cx="8675688"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Θέση αριθμού διαφάνειας 4"/>
          <p:cNvSpPr>
            <a:spLocks noGrp="1"/>
          </p:cNvSpPr>
          <p:nvPr>
            <p:ph type="sldNum" sz="quarter" idx="12"/>
          </p:nvPr>
        </p:nvSpPr>
        <p:spPr/>
        <p:txBody>
          <a:bodyPr/>
          <a:lstStyle/>
          <a:p>
            <a:pPr>
              <a:defRPr/>
            </a:pPr>
            <a:fld id="{3123F266-158D-42EB-A49C-3AAC6C8E547E}" type="slidenum">
              <a:rPr lang="el-GR" altLang="en-US" smtClean="0"/>
              <a:pPr>
                <a:defRPr/>
              </a:pPr>
              <a:t>46</a:t>
            </a:fld>
            <a:endParaRPr lang="el-GR" altLang="en-US" dirty="0"/>
          </a:p>
        </p:txBody>
      </p:sp>
    </p:spTree>
    <p:extLst>
      <p:ext uri="{BB962C8B-B14F-4D97-AF65-F5344CB8AC3E}">
        <p14:creationId xmlns:p14="http://schemas.microsoft.com/office/powerpoint/2010/main" val="10953884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8"/>
          <p:cNvSpPr>
            <a:spLocks noGrp="1" noChangeArrowheads="1"/>
          </p:cNvSpPr>
          <p:nvPr>
            <p:ph type="ctrTitle"/>
          </p:nvPr>
        </p:nvSpPr>
        <p:spPr>
          <a:xfrm>
            <a:off x="1143000" y="-26988"/>
            <a:ext cx="7500938" cy="690563"/>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Αντιμετωπίζουν το τελευταίο 6μηνο δυσκολίες </a:t>
            </a:r>
            <a:br>
              <a:rPr lang="el-GR" sz="1500" b="1" dirty="0" smtClean="0">
                <a:latin typeface="Microsoft Sans Serif" panose="020B0604020202020204" pitchFamily="34" charset="0"/>
                <a:cs typeface="Microsoft Sans Serif" panose="020B0604020202020204" pitchFamily="34" charset="0"/>
              </a:rPr>
            </a:br>
            <a:r>
              <a:rPr lang="el-GR" sz="1500" b="1" dirty="0" smtClean="0">
                <a:latin typeface="Microsoft Sans Serif" panose="020B0604020202020204" pitchFamily="34" charset="0"/>
                <a:cs typeface="Microsoft Sans Serif" panose="020B0604020202020204" pitchFamily="34" charset="0"/>
              </a:rPr>
              <a:t>στην έγκαιρη καταβολή των μισθών των εργαζομένων</a:t>
            </a:r>
            <a:br>
              <a:rPr lang="el-GR" sz="1500" b="1" dirty="0" smtClean="0">
                <a:latin typeface="Microsoft Sans Serif" panose="020B0604020202020204" pitchFamily="34" charset="0"/>
                <a:cs typeface="Microsoft Sans Serif" panose="020B0604020202020204" pitchFamily="34" charset="0"/>
              </a:rPr>
            </a:br>
            <a:r>
              <a:rPr lang="el-GR" sz="1400" b="1" i="1" dirty="0" smtClean="0">
                <a:solidFill>
                  <a:schemeClr val="tx1">
                    <a:lumMod val="50000"/>
                    <a:lumOff val="50000"/>
                  </a:schemeClr>
                </a:solidFill>
                <a:latin typeface="Microsoft Sans Serif" panose="020B0604020202020204" pitchFamily="34" charset="0"/>
                <a:cs typeface="Microsoft Sans Serif" panose="020B0604020202020204" pitchFamily="34" charset="0"/>
              </a:rPr>
              <a:t>-Βάση: Όσοι απασχολούν αμειβόμενο προσωπικό -</a:t>
            </a:r>
            <a:r>
              <a:rPr lang="el-GR" sz="1400" b="1" dirty="0" smtClean="0">
                <a:solidFill>
                  <a:schemeClr val="tx1">
                    <a:lumMod val="50000"/>
                    <a:lumOff val="50000"/>
                  </a:schemeClr>
                </a:solidFill>
                <a:latin typeface="Microsoft Sans Serif" panose="020B0604020202020204" pitchFamily="34" charset="0"/>
                <a:cs typeface="Microsoft Sans Serif" panose="020B0604020202020204" pitchFamily="34" charset="0"/>
              </a:rPr>
              <a:t/>
            </a:r>
            <a:br>
              <a:rPr lang="el-GR" sz="1400" b="1" dirty="0" smtClean="0">
                <a:solidFill>
                  <a:schemeClr val="tx1">
                    <a:lumMod val="50000"/>
                    <a:lumOff val="50000"/>
                  </a:schemeClr>
                </a:solidFill>
                <a:latin typeface="Microsoft Sans Serif" panose="020B0604020202020204" pitchFamily="34" charset="0"/>
                <a:cs typeface="Microsoft Sans Serif" panose="020B0604020202020204" pitchFamily="34" charset="0"/>
              </a:rPr>
            </a:br>
            <a:r>
              <a:rPr lang="el-GR" sz="1400" b="1" dirty="0" smtClean="0">
                <a:solidFill>
                  <a:srgbClr val="C00000"/>
                </a:solidFill>
                <a:latin typeface="Microsoft Sans Serif" panose="020B0604020202020204" pitchFamily="34" charset="0"/>
                <a:cs typeface="Microsoft Sans Serif" panose="020B0604020202020204" pitchFamily="34" charset="0"/>
              </a:rPr>
              <a:t>ΣΥΓΚΡΙΤΙΚΟ ΓΡΑΦΗΜΑ ΙΑΝΟΥΑΡΙΟΣ 2011 – ΦΕΒΡΟΥΑΡΙΟΣ 201</a:t>
            </a:r>
            <a:r>
              <a:rPr lang="en-US" sz="1400" b="1" dirty="0" smtClean="0">
                <a:solidFill>
                  <a:srgbClr val="C00000"/>
                </a:solidFill>
                <a:latin typeface="Microsoft Sans Serif" panose="020B0604020202020204" pitchFamily="34" charset="0"/>
                <a:cs typeface="Microsoft Sans Serif" panose="020B0604020202020204" pitchFamily="34" charset="0"/>
              </a:rPr>
              <a:t>6</a:t>
            </a:r>
            <a:endParaRPr lang="el-GR" sz="1400" b="1" dirty="0" smtClean="0">
              <a:solidFill>
                <a:srgbClr val="C00000"/>
              </a:solidFill>
              <a:latin typeface="Microsoft Sans Serif" panose="020B0604020202020204" pitchFamily="34" charset="0"/>
              <a:cs typeface="Microsoft Sans Serif" panose="020B0604020202020204" pitchFamily="34" charset="0"/>
            </a:endParaRP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7300825"/>
              </p:ext>
            </p:extLst>
          </p:nvPr>
        </p:nvGraphicFramePr>
        <p:xfrm>
          <a:off x="428625" y="1143000"/>
          <a:ext cx="8535863" cy="5511800"/>
        </p:xfrm>
        <a:graphic>
          <a:graphicData uri="http://schemas.openxmlformats.org/presentationml/2006/ole">
            <mc:AlternateContent xmlns:mc="http://schemas.openxmlformats.org/markup-compatibility/2006">
              <mc:Choice xmlns:v="urn:schemas-microsoft-com:vml" Requires="v">
                <p:oleObj spid="_x0000_s75913" name="Φύλλο εργασίας" r:id="rId5" imgW="9191543" imgH="5629230" progId="Excel.Sheet.8">
                  <p:embed/>
                </p:oleObj>
              </mc:Choice>
              <mc:Fallback>
                <p:oleObj name="Φύλλο εργασίας" r:id="rId5" imgW="9191543" imgH="5629230" progId="Excel.Sheet.8">
                  <p:embed/>
                  <p:pic>
                    <p:nvPicPr>
                      <p:cNvPr id="0" name="Object 2"/>
                      <p:cNvPicPr>
                        <a:picLocks noChangeAspect="1" noChangeArrowheads="1"/>
                      </p:cNvPicPr>
                      <p:nvPr/>
                    </p:nvPicPr>
                    <p:blipFill>
                      <a:blip r:embed="rId6"/>
                      <a:srcRect/>
                      <a:stretch>
                        <a:fillRect/>
                      </a:stretch>
                    </p:blipFill>
                    <p:spPr bwMode="auto">
                      <a:xfrm>
                        <a:off x="428625" y="1143000"/>
                        <a:ext cx="8535863" cy="5511800"/>
                      </a:xfrm>
                      <a:prstGeom prst="rect">
                        <a:avLst/>
                      </a:prstGeom>
                      <a:noFill/>
                      <a:ln>
                        <a:noFill/>
                      </a:ln>
                      <a:extLst/>
                    </p:spPr>
                  </p:pic>
                </p:oleObj>
              </mc:Fallback>
            </mc:AlternateContent>
          </a:graphicData>
        </a:graphic>
      </p:graphicFrame>
      <p:sp>
        <p:nvSpPr>
          <p:cNvPr id="5" name="Θέση αριθμού διαφάνειας 4"/>
          <p:cNvSpPr>
            <a:spLocks noGrp="1"/>
          </p:cNvSpPr>
          <p:nvPr>
            <p:ph type="sldNum" sz="quarter" idx="12"/>
          </p:nvPr>
        </p:nvSpPr>
        <p:spPr/>
        <p:txBody>
          <a:bodyPr/>
          <a:lstStyle/>
          <a:p>
            <a:pPr>
              <a:defRPr/>
            </a:pPr>
            <a:fld id="{3123F266-158D-42EB-A49C-3AAC6C8E547E}" type="slidenum">
              <a:rPr lang="el-GR" altLang="en-US" smtClean="0"/>
              <a:pPr>
                <a:defRPr/>
              </a:pPr>
              <a:t>47</a:t>
            </a:fld>
            <a:endParaRPr lang="el-GR"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8"/>
          <p:cNvSpPr>
            <a:spLocks noGrp="1" noChangeArrowheads="1"/>
          </p:cNvSpPr>
          <p:nvPr>
            <p:ph type="ctrTitle" idx="4294967295"/>
          </p:nvPr>
        </p:nvSpPr>
        <p:spPr>
          <a:xfrm>
            <a:off x="1143000" y="82550"/>
            <a:ext cx="7421563" cy="538163"/>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Πόσο πιθανόν θεωρείτε να αναγκαστείτε να μειώσετε μισθούς ή ώρες εργασίας των υπαλλήλων σας μέσα στο επόμενο εξάμηνο;</a:t>
            </a:r>
            <a:br>
              <a:rPr lang="el-GR" sz="1500" b="1" dirty="0" smtClean="0">
                <a:latin typeface="Microsoft Sans Serif" panose="020B0604020202020204" pitchFamily="34" charset="0"/>
                <a:cs typeface="Microsoft Sans Serif" panose="020B0604020202020204" pitchFamily="34" charset="0"/>
              </a:rPr>
            </a:br>
            <a:r>
              <a:rPr lang="el-GR" sz="1400" b="1" i="1" dirty="0" smtClean="0">
                <a:solidFill>
                  <a:schemeClr val="tx1">
                    <a:lumMod val="50000"/>
                    <a:lumOff val="50000"/>
                  </a:schemeClr>
                </a:solidFill>
                <a:latin typeface="Microsoft Sans Serif" panose="020B0604020202020204" pitchFamily="34" charset="0"/>
                <a:cs typeface="Microsoft Sans Serif" panose="020B0604020202020204" pitchFamily="34" charset="0"/>
              </a:rPr>
              <a:t>-Βάση: Όσοι απασχολούν αμειβόμενο προσωπικό -</a:t>
            </a:r>
            <a:endParaRPr lang="el-GR" sz="1400" b="1" dirty="0" smtClean="0">
              <a:solidFill>
                <a:schemeClr val="tx1">
                  <a:lumMod val="50000"/>
                  <a:lumOff val="50000"/>
                </a:schemeClr>
              </a:solidFill>
              <a:latin typeface="Microsoft Sans Serif" panose="020B0604020202020204" pitchFamily="34" charset="0"/>
              <a:cs typeface="Microsoft Sans Serif" panose="020B0604020202020204" pitchFamily="34" charset="0"/>
            </a:endParaRPr>
          </a:p>
        </p:txBody>
      </p:sp>
      <p:graphicFrame>
        <p:nvGraphicFramePr>
          <p:cNvPr id="83972" name="Object 3"/>
          <p:cNvGraphicFramePr>
            <a:graphicFrameLocks noChangeAspect="1"/>
          </p:cNvGraphicFramePr>
          <p:nvPr>
            <p:extLst>
              <p:ext uri="{D42A27DB-BD31-4B8C-83A1-F6EECF244321}">
                <p14:modId xmlns:p14="http://schemas.microsoft.com/office/powerpoint/2010/main" val="2441324126"/>
              </p:ext>
            </p:extLst>
          </p:nvPr>
        </p:nvGraphicFramePr>
        <p:xfrm>
          <a:off x="1979712" y="1340768"/>
          <a:ext cx="5759450" cy="2722562"/>
        </p:xfrm>
        <a:graphic>
          <a:graphicData uri="http://schemas.openxmlformats.org/presentationml/2006/ole">
            <mc:AlternateContent xmlns:mc="http://schemas.openxmlformats.org/markup-compatibility/2006">
              <mc:Choice xmlns:v="urn:schemas-microsoft-com:vml" Requires="v">
                <p:oleObj spid="_x0000_s84103" name="Φύλλο εργασίας" r:id="rId5" imgW="5505551" imgH="2619422" progId="Excel.Sheet.8">
                  <p:embed/>
                </p:oleObj>
              </mc:Choice>
              <mc:Fallback>
                <p:oleObj name="Φύλλο εργασίας" r:id="rId5" imgW="5505551" imgH="2619422" progId="Excel.Sheet.8">
                  <p:embed/>
                  <p:pic>
                    <p:nvPicPr>
                      <p:cNvPr id="0" name="Object 3"/>
                      <p:cNvPicPr>
                        <a:picLocks noChangeAspect="1" noChangeArrowheads="1"/>
                      </p:cNvPicPr>
                      <p:nvPr/>
                    </p:nvPicPr>
                    <p:blipFill>
                      <a:blip r:embed="rId6"/>
                      <a:srcRect/>
                      <a:stretch>
                        <a:fillRect/>
                      </a:stretch>
                    </p:blipFill>
                    <p:spPr bwMode="auto">
                      <a:xfrm>
                        <a:off x="1979712" y="1340768"/>
                        <a:ext cx="5759450" cy="2722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48</a:t>
            </a:fld>
            <a:endParaRPr lang="el-GR" altLang="en-US" dirty="0"/>
          </a:p>
        </p:txBody>
      </p:sp>
      <p:sp>
        <p:nvSpPr>
          <p:cNvPr id="2" name="Ορθογώνιο 1"/>
          <p:cNvSpPr/>
          <p:nvPr/>
        </p:nvSpPr>
        <p:spPr>
          <a:xfrm>
            <a:off x="1475656" y="4221088"/>
            <a:ext cx="6984776" cy="2062103"/>
          </a:xfrm>
          <a:prstGeom prst="rect">
            <a:avLst/>
          </a:prstGeom>
        </p:spPr>
        <p:txBody>
          <a:bodyPr wrap="square">
            <a:spAutoFit/>
          </a:bodyPr>
          <a:lstStyle/>
          <a:p>
            <a:pPr algn="just"/>
            <a:r>
              <a:rPr lang="el-GR" sz="1600" dirty="0">
                <a:latin typeface="Arial Black" panose="020B0A04020102020204" pitchFamily="34" charset="0"/>
              </a:rPr>
              <a:t>Καταγράφεται επαναληπτικά η δυσκολία που αντιμετωπίζουν οι μικρομεσαίες επιχειρήσεις στην έγκαιρη καταβολή των μισθών. 1 στις 2 επιχειρήσεις παρουσιάζει αυτό το πρόβλημα χωρίς κάποια τάση εκτόνωσης και 1 στις 3 επιχειρήσεις δήλωσαν ότι έχουν μειώσει τις αποδοχές των υπαλλήλων στο προηγούμενο εξάμηνο. Επιπρόσθετα, </a:t>
            </a:r>
            <a:r>
              <a:rPr lang="el-GR" sz="1600" b="1" dirty="0">
                <a:latin typeface="Arial Black" panose="020B0A04020102020204" pitchFamily="34" charset="0"/>
              </a:rPr>
              <a:t>1 στις 3 επιχειρήσεις δηλώνει ότι είναι πολύ πιθανό να μειώσει μισθούς ή ώρες εργασίας στο επόμενο εξάμηνο.</a:t>
            </a:r>
            <a:r>
              <a:rPr lang="el-GR" sz="1600" dirty="0">
                <a:latin typeface="Arial Black" panose="020B0A04020102020204" pitchFamily="34" charset="0"/>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8"/>
          <p:cNvSpPr>
            <a:spLocks noGrp="1" noChangeArrowheads="1"/>
          </p:cNvSpPr>
          <p:nvPr>
            <p:ph type="ctrTitle"/>
          </p:nvPr>
        </p:nvSpPr>
        <p:spPr>
          <a:xfrm>
            <a:off x="1143000" y="-26988"/>
            <a:ext cx="7500938" cy="690563"/>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Θεωρούν σχεδόν βέβαιο να αναγκαστούν να μειώσουν μισθούς ή ώρες εργασίας υπαλλήλων μέσα στο επόμενο εξάμηνο </a:t>
            </a:r>
            <a:br>
              <a:rPr lang="el-GR" sz="1500" b="1" dirty="0" smtClean="0">
                <a:latin typeface="Microsoft Sans Serif" panose="020B0604020202020204" pitchFamily="34" charset="0"/>
                <a:cs typeface="Microsoft Sans Serif" panose="020B0604020202020204" pitchFamily="34" charset="0"/>
              </a:rPr>
            </a:br>
            <a:r>
              <a:rPr lang="el-GR" sz="1400" b="1" i="1" dirty="0" smtClean="0">
                <a:solidFill>
                  <a:schemeClr val="tx1">
                    <a:lumMod val="50000"/>
                    <a:lumOff val="50000"/>
                  </a:schemeClr>
                </a:solidFill>
                <a:latin typeface="Microsoft Sans Serif" panose="020B0604020202020204" pitchFamily="34" charset="0"/>
                <a:cs typeface="Microsoft Sans Serif" panose="020B0604020202020204" pitchFamily="34" charset="0"/>
              </a:rPr>
              <a:t>-Βάση: Όσοι απασχολούν αμειβόμενο προσωπικό - </a:t>
            </a:r>
            <a:r>
              <a:rPr lang="el-GR" sz="1400" b="1" dirty="0" smtClean="0">
                <a:solidFill>
                  <a:schemeClr val="tx1">
                    <a:lumMod val="50000"/>
                    <a:lumOff val="50000"/>
                  </a:schemeClr>
                </a:solidFill>
                <a:latin typeface="Microsoft Sans Serif" panose="020B0604020202020204" pitchFamily="34" charset="0"/>
                <a:cs typeface="Microsoft Sans Serif" panose="020B0604020202020204" pitchFamily="34" charset="0"/>
              </a:rPr>
              <a:t/>
            </a:r>
            <a:br>
              <a:rPr lang="el-GR" sz="1400" b="1" dirty="0" smtClean="0">
                <a:solidFill>
                  <a:schemeClr val="tx1">
                    <a:lumMod val="50000"/>
                    <a:lumOff val="50000"/>
                  </a:schemeClr>
                </a:solidFill>
                <a:latin typeface="Microsoft Sans Serif" panose="020B0604020202020204" pitchFamily="34" charset="0"/>
                <a:cs typeface="Microsoft Sans Serif" panose="020B0604020202020204" pitchFamily="34" charset="0"/>
              </a:rPr>
            </a:br>
            <a:r>
              <a:rPr lang="el-GR" sz="1400" b="1" dirty="0" smtClean="0">
                <a:solidFill>
                  <a:srgbClr val="C00000"/>
                </a:solidFill>
                <a:latin typeface="Microsoft Sans Serif" panose="020B0604020202020204" pitchFamily="34" charset="0"/>
                <a:cs typeface="Microsoft Sans Serif" panose="020B0604020202020204" pitchFamily="34" charset="0"/>
              </a:rPr>
              <a:t>ΣΥΓΚΡΙΤΙΚΟ ΓΡΑΦΗΜΑ ΙΑΝΟΥΑΡΙΟΣ 2011 – ΦΕΒΡΟΥΑΡΙΟΣ 201</a:t>
            </a:r>
            <a:r>
              <a:rPr lang="en-US" sz="1400" b="1" dirty="0" smtClean="0">
                <a:solidFill>
                  <a:srgbClr val="C00000"/>
                </a:solidFill>
                <a:latin typeface="Microsoft Sans Serif" panose="020B0604020202020204" pitchFamily="34" charset="0"/>
                <a:cs typeface="Microsoft Sans Serif" panose="020B0604020202020204" pitchFamily="34" charset="0"/>
              </a:rPr>
              <a:t>6</a:t>
            </a:r>
            <a:endParaRPr lang="el-GR" sz="1400" b="1" dirty="0" smtClean="0">
              <a:solidFill>
                <a:srgbClr val="C00000"/>
              </a:solidFill>
              <a:latin typeface="Microsoft Sans Serif" panose="020B0604020202020204" pitchFamily="34" charset="0"/>
              <a:cs typeface="Microsoft Sans Serif" panose="020B0604020202020204" pitchFamily="34" charset="0"/>
            </a:endParaRP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2229481419"/>
              </p:ext>
            </p:extLst>
          </p:nvPr>
        </p:nvGraphicFramePr>
        <p:xfrm>
          <a:off x="600075" y="1124744"/>
          <a:ext cx="8543925" cy="5029200"/>
        </p:xfrm>
        <a:graphic>
          <a:graphicData uri="http://schemas.openxmlformats.org/presentationml/2006/ole">
            <mc:AlternateContent xmlns:mc="http://schemas.openxmlformats.org/markup-compatibility/2006">
              <mc:Choice xmlns:v="urn:schemas-microsoft-com:vml" Requires="v">
                <p:oleObj spid="_x0000_s86153" name="Φύλλο εργασίας" r:id="rId5" imgW="8543841" imgH="5029183" progId="Excel.Sheet.8">
                  <p:embed/>
                </p:oleObj>
              </mc:Choice>
              <mc:Fallback>
                <p:oleObj name="Φύλλο εργασίας" r:id="rId5" imgW="8543841" imgH="5029183" progId="Excel.Sheet.8">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 y="1124744"/>
                        <a:ext cx="854392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Θέση αριθμού διαφάνειας 4"/>
          <p:cNvSpPr>
            <a:spLocks noGrp="1"/>
          </p:cNvSpPr>
          <p:nvPr>
            <p:ph type="sldNum" sz="quarter" idx="12"/>
          </p:nvPr>
        </p:nvSpPr>
        <p:spPr/>
        <p:txBody>
          <a:bodyPr/>
          <a:lstStyle/>
          <a:p>
            <a:pPr>
              <a:defRPr/>
            </a:pPr>
            <a:fld id="{3123F266-158D-42EB-A49C-3AAC6C8E547E}" type="slidenum">
              <a:rPr lang="el-GR" altLang="en-US" smtClean="0"/>
              <a:pPr>
                <a:defRPr/>
              </a:pPr>
              <a:t>49</a:t>
            </a:fld>
            <a:endParaRPr lang="el-GR"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WordArt 14"/>
          <p:cNvSpPr>
            <a:spLocks noChangeArrowheads="1" noChangeShapeType="1" noTextEdit="1"/>
          </p:cNvSpPr>
          <p:nvPr/>
        </p:nvSpPr>
        <p:spPr bwMode="auto">
          <a:xfrm>
            <a:off x="1763688" y="1484784"/>
            <a:ext cx="6624736" cy="4176464"/>
          </a:xfrm>
          <a:prstGeom prst="rect">
            <a:avLst/>
          </a:prstGeom>
        </p:spPr>
        <p:txBody>
          <a:bodyPr wrap="none" fromWordArt="1">
            <a:prstTxWarp prst="textPlain">
              <a:avLst>
                <a:gd name="adj" fmla="val 50000"/>
              </a:avLst>
            </a:prstTxWarp>
          </a:bodyPr>
          <a:lstStyle/>
          <a:p>
            <a:pPr>
              <a:lnSpc>
                <a:spcPct val="150000"/>
              </a:lnSpc>
              <a:defRPr/>
            </a:pPr>
            <a:r>
              <a:rPr lang="el-GR" b="1" i="1" kern="10" dirty="0">
                <a:ln w="15875">
                  <a:solidFill>
                    <a:srgbClr val="660033"/>
                  </a:solidFill>
                  <a:round/>
                  <a:headEnd/>
                  <a:tailEnd/>
                </a:ln>
                <a:solidFill>
                  <a:srgbClr val="CC0000"/>
                </a:solidFill>
                <a:effectLst>
                  <a:outerShdw dist="35921" dir="2700000" algn="ctr" rotWithShape="0">
                    <a:srgbClr val="C0C0C0"/>
                  </a:outerShdw>
                </a:effectLst>
                <a:latin typeface="Microsoft Sans Serif" panose="020B0604020202020204" pitchFamily="34" charset="0"/>
                <a:cs typeface="Microsoft Sans Serif" panose="020B0604020202020204" pitchFamily="34" charset="0"/>
              </a:rPr>
              <a:t>1. ΓΕΝΙΚΗ ΑΞΙΟΛΟΓΗΣΗ ΠΟΡΕΙΑΣ ΕΠΙΧΕΙΡΗΣΕΩΝ</a:t>
            </a:r>
          </a:p>
          <a:p>
            <a:pPr>
              <a:lnSpc>
                <a:spcPct val="150000"/>
              </a:lnSpc>
              <a:defRPr/>
            </a:pPr>
            <a:r>
              <a:rPr lang="el-GR" b="1" i="1" kern="10" dirty="0">
                <a:ln w="15875">
                  <a:solidFill>
                    <a:srgbClr val="660033"/>
                  </a:solidFill>
                  <a:round/>
                  <a:headEnd/>
                  <a:tailEnd/>
                </a:ln>
                <a:solidFill>
                  <a:srgbClr val="CC0000"/>
                </a:solidFill>
                <a:effectLst>
                  <a:outerShdw dist="35921" dir="2700000" algn="ctr" rotWithShape="0">
                    <a:srgbClr val="C0C0C0"/>
                  </a:outerShdw>
                </a:effectLst>
                <a:latin typeface="Microsoft Sans Serif" panose="020B0604020202020204" pitchFamily="34" charset="0"/>
                <a:cs typeface="Microsoft Sans Serif" panose="020B0604020202020204" pitchFamily="34" charset="0"/>
              </a:rPr>
              <a:t>(ΑΠΟΤΙΜΗΣΗ / ΠΡΟΒΛΕΨΗ)</a:t>
            </a:r>
          </a:p>
          <a:p>
            <a:pPr lvl="0">
              <a:lnSpc>
                <a:spcPct val="150000"/>
              </a:lnSpc>
              <a:defRPr/>
            </a:pPr>
            <a:r>
              <a:rPr lang="el-GR" b="1" i="1" kern="10" dirty="0">
                <a:ln w="15875">
                  <a:solidFill>
                    <a:srgbClr val="660033"/>
                  </a:solidFill>
                  <a:round/>
                  <a:headEnd/>
                  <a:tailEnd/>
                </a:ln>
                <a:solidFill>
                  <a:srgbClr val="CC0000"/>
                </a:solidFill>
                <a:effectLst>
                  <a:outerShdw dist="35921" dir="2700000" algn="ctr" rotWithShape="0">
                    <a:srgbClr val="C0C0C0"/>
                  </a:outerShdw>
                </a:effectLst>
                <a:latin typeface="Microsoft Sans Serif" panose="020B0604020202020204" pitchFamily="34" charset="0"/>
                <a:cs typeface="Microsoft Sans Serif" panose="020B0604020202020204" pitchFamily="34" charset="0"/>
              </a:rPr>
              <a:t>2.ΕΠΙΧΕΙΡΗΜΑΤΙΚΟΤΗΤΑ</a:t>
            </a:r>
          </a:p>
          <a:p>
            <a:pPr lvl="0">
              <a:lnSpc>
                <a:spcPct val="150000"/>
              </a:lnSpc>
              <a:defRPr/>
            </a:pPr>
            <a:r>
              <a:rPr lang="el-GR" b="1" i="1" kern="10" dirty="0">
                <a:ln w="15875">
                  <a:solidFill>
                    <a:srgbClr val="660033"/>
                  </a:solidFill>
                  <a:round/>
                  <a:headEnd/>
                  <a:tailEnd/>
                </a:ln>
                <a:solidFill>
                  <a:srgbClr val="CC0000"/>
                </a:solidFill>
                <a:effectLst>
                  <a:outerShdw dist="35921" dir="2700000" algn="ctr" rotWithShape="0">
                    <a:srgbClr val="C0C0C0"/>
                  </a:outerShdw>
                </a:effectLst>
                <a:latin typeface="Microsoft Sans Serif" panose="020B0604020202020204" pitchFamily="34" charset="0"/>
                <a:cs typeface="Microsoft Sans Serif" panose="020B0604020202020204" pitchFamily="34" charset="0"/>
              </a:rPr>
              <a:t>3.ΑΓΟΡΑ ΕΡΓΑΣΙΑΣ- ΑΠΑΣΧΟΛΗΣΗ</a:t>
            </a:r>
          </a:p>
          <a:p>
            <a:pPr lvl="0">
              <a:lnSpc>
                <a:spcPct val="150000"/>
              </a:lnSpc>
              <a:defRPr/>
            </a:pPr>
            <a:r>
              <a:rPr lang="el-GR" b="1" i="1" kern="10" dirty="0">
                <a:ln w="15875">
                  <a:solidFill>
                    <a:srgbClr val="660033"/>
                  </a:solidFill>
                  <a:round/>
                  <a:headEnd/>
                  <a:tailEnd/>
                </a:ln>
                <a:solidFill>
                  <a:srgbClr val="CC0000"/>
                </a:solidFill>
                <a:effectLst>
                  <a:outerShdw dist="35921" dir="2700000" algn="ctr" rotWithShape="0">
                    <a:srgbClr val="C0C0C0"/>
                  </a:outerShdw>
                </a:effectLst>
                <a:latin typeface="Microsoft Sans Serif" panose="020B0604020202020204" pitchFamily="34" charset="0"/>
                <a:cs typeface="Microsoft Sans Serif" panose="020B0604020202020204" pitchFamily="34" charset="0"/>
              </a:rPr>
              <a:t>4. ΟΙΚΟΝΟΜΙΚΕΣ ΥΠΟΧΡΕΩΣΕΙΣ</a:t>
            </a:r>
          </a:p>
          <a:p>
            <a:pPr lvl="0">
              <a:lnSpc>
                <a:spcPct val="150000"/>
              </a:lnSpc>
              <a:defRPr/>
            </a:pPr>
            <a:r>
              <a:rPr lang="el-GR" b="1" i="1" kern="10" dirty="0">
                <a:ln w="15875">
                  <a:solidFill>
                    <a:srgbClr val="660033"/>
                  </a:solidFill>
                  <a:round/>
                  <a:headEnd/>
                  <a:tailEnd/>
                </a:ln>
                <a:solidFill>
                  <a:srgbClr val="CC0000"/>
                </a:solidFill>
                <a:effectLst>
                  <a:outerShdw dist="35921" dir="2700000" algn="ctr" rotWithShape="0">
                    <a:srgbClr val="C0C0C0"/>
                  </a:outerShdw>
                </a:effectLst>
                <a:latin typeface="Microsoft Sans Serif" panose="020B0604020202020204" pitchFamily="34" charset="0"/>
                <a:cs typeface="Microsoft Sans Serif" panose="020B0604020202020204" pitchFamily="34" charset="0"/>
              </a:rPr>
              <a:t>5. ΕΙΔΙΚΑ </a:t>
            </a:r>
            <a:r>
              <a:rPr lang="el-GR" b="1" i="1" kern="10" dirty="0" smtClean="0">
                <a:ln w="15875">
                  <a:solidFill>
                    <a:srgbClr val="660033"/>
                  </a:solidFill>
                  <a:round/>
                  <a:headEnd/>
                  <a:tailEnd/>
                </a:ln>
                <a:solidFill>
                  <a:srgbClr val="CC0000"/>
                </a:solidFill>
                <a:effectLst>
                  <a:outerShdw dist="35921" dir="2700000" algn="ctr" rotWithShape="0">
                    <a:srgbClr val="C0C0C0"/>
                  </a:outerShdw>
                </a:effectLst>
                <a:latin typeface="Microsoft Sans Serif" panose="020B0604020202020204" pitchFamily="34" charset="0"/>
                <a:cs typeface="Microsoft Sans Serif" panose="020B0604020202020204" pitchFamily="34" charset="0"/>
              </a:rPr>
              <a:t>ΘΕΜΑΤΑ ΕΠΙΚΑΙΡΟΤΗΤΑΣ</a:t>
            </a:r>
            <a:endParaRPr lang="el-GR" b="1" i="1" kern="10" dirty="0">
              <a:ln w="15875">
                <a:solidFill>
                  <a:srgbClr val="660033"/>
                </a:solidFill>
                <a:round/>
                <a:headEnd/>
                <a:tailEnd/>
              </a:ln>
              <a:solidFill>
                <a:srgbClr val="CC0000"/>
              </a:solidFill>
              <a:effectLst>
                <a:outerShdw dist="35921" dir="2700000" algn="ctr" rotWithShape="0">
                  <a:srgbClr val="C0C0C0"/>
                </a:outerShdw>
              </a:effectLst>
              <a:latin typeface="Microsoft Sans Serif" panose="020B0604020202020204" pitchFamily="34" charset="0"/>
              <a:cs typeface="Microsoft Sans Serif" panose="020B0604020202020204" pitchFamily="34" charset="0"/>
            </a:endParaRPr>
          </a:p>
        </p:txBody>
      </p:sp>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solidFill>
                  <a:prstClr val="black"/>
                </a:solidFill>
              </a:rPr>
              <a:pPr>
                <a:defRPr/>
              </a:pPr>
              <a:t>5</a:t>
            </a:fld>
            <a:endParaRPr lang="el-GR" altLang="en-US" dirty="0">
              <a:solidFill>
                <a:prstClr val="black"/>
              </a:solidFill>
            </a:endParaRPr>
          </a:p>
        </p:txBody>
      </p:sp>
      <p:sp>
        <p:nvSpPr>
          <p:cNvPr id="5" name="Rectangle 2"/>
          <p:cNvSpPr>
            <a:spLocks noGrp="1" noChangeArrowheads="1"/>
          </p:cNvSpPr>
          <p:nvPr>
            <p:ph type="ctrTitle"/>
          </p:nvPr>
        </p:nvSpPr>
        <p:spPr>
          <a:xfrm>
            <a:off x="1143000" y="188913"/>
            <a:ext cx="7316788" cy="719137"/>
          </a:xfrm>
        </p:spPr>
        <p:txBody>
          <a:bodyPr/>
          <a:lstStyle/>
          <a:p>
            <a:pPr algn="ctr" eaLnBrk="1" hangingPunct="1"/>
            <a:r>
              <a:rPr lang="el-GR" sz="2400" b="1" dirty="0" smtClean="0">
                <a:solidFill>
                  <a:srgbClr val="CC0000"/>
                </a:solidFill>
                <a:latin typeface="Microsoft Sans Serif" panose="020B0604020202020204" pitchFamily="34" charset="0"/>
                <a:cs typeface="Microsoft Sans Serif" panose="020B0604020202020204" pitchFamily="34" charset="0"/>
              </a:rPr>
              <a:t>ΘΕΜΑΤΙΚΕΣ ΕΝΟΤΗΤΕΣ</a:t>
            </a:r>
            <a:endParaRPr lang="en-US" sz="2400" b="1" dirty="0" smtClean="0">
              <a:solidFill>
                <a:srgbClr val="CC0000"/>
              </a:solidFill>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25880780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WordArt 14"/>
          <p:cNvSpPr>
            <a:spLocks noChangeArrowheads="1" noChangeShapeType="1" noTextEdit="1"/>
          </p:cNvSpPr>
          <p:nvPr/>
        </p:nvSpPr>
        <p:spPr bwMode="auto">
          <a:xfrm>
            <a:off x="1928813" y="3107531"/>
            <a:ext cx="5857875" cy="642937"/>
          </a:xfrm>
          <a:prstGeom prst="rect">
            <a:avLst/>
          </a:prstGeom>
        </p:spPr>
        <p:txBody>
          <a:bodyPr wrap="none" fromWordArt="1">
            <a:prstTxWarp prst="textPlain">
              <a:avLst>
                <a:gd name="adj" fmla="val 50000"/>
              </a:avLst>
            </a:prstTxWarp>
          </a:bodyPr>
          <a:lstStyle/>
          <a:p>
            <a:pPr algn="ctr"/>
            <a:r>
              <a:rPr lang="el-GR" b="1" i="1" kern="10" dirty="0">
                <a:ln w="15875">
                  <a:solidFill>
                    <a:srgbClr val="660033"/>
                  </a:solidFill>
                  <a:round/>
                  <a:headEnd/>
                  <a:tailEnd/>
                </a:ln>
                <a:solidFill>
                  <a:schemeClr val="bg2">
                    <a:lumMod val="10000"/>
                  </a:schemeClr>
                </a:solidFill>
                <a:latin typeface="Microsoft Sans Serif" panose="020B0604020202020204" pitchFamily="34" charset="0"/>
                <a:cs typeface="Microsoft Sans Serif" panose="020B0604020202020204" pitchFamily="34" charset="0"/>
              </a:rPr>
              <a:t>ΥΠΟΧΡΕΩΣΕΙΣ ΚΑΙ ΟΦΕΙΛΕΣ </a:t>
            </a:r>
          </a:p>
        </p:txBody>
      </p:sp>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50</a:t>
            </a:fld>
            <a:endParaRPr lang="el-GR"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8"/>
          <p:cNvSpPr>
            <a:spLocks noGrp="1" noChangeArrowheads="1"/>
          </p:cNvSpPr>
          <p:nvPr>
            <p:ph type="ctrTitle" idx="4294967295"/>
          </p:nvPr>
        </p:nvSpPr>
        <p:spPr>
          <a:xfrm>
            <a:off x="1143000" y="82550"/>
            <a:ext cx="7421563" cy="466725"/>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Πολλές από τις επιχειρήσεις μας ανέφεραν ότι δυσκολεύονται πλέον </a:t>
            </a:r>
            <a:br>
              <a:rPr lang="el-GR" sz="1500" b="1" dirty="0" smtClean="0">
                <a:latin typeface="Microsoft Sans Serif" panose="020B0604020202020204" pitchFamily="34" charset="0"/>
                <a:cs typeface="Microsoft Sans Serif" panose="020B0604020202020204" pitchFamily="34" charset="0"/>
              </a:rPr>
            </a:br>
            <a:r>
              <a:rPr lang="el-GR" sz="1500" b="1" dirty="0" smtClean="0">
                <a:latin typeface="Microsoft Sans Serif" panose="020B0604020202020204" pitchFamily="34" charset="0"/>
                <a:cs typeface="Microsoft Sans Serif" panose="020B0604020202020204" pitchFamily="34" charset="0"/>
              </a:rPr>
              <a:t>να ανταποκριθούν στην κάλυψη βασικών υποχρεώσεων. </a:t>
            </a:r>
            <a:br>
              <a:rPr lang="el-GR" sz="1500" b="1" dirty="0" smtClean="0">
                <a:latin typeface="Microsoft Sans Serif" panose="020B0604020202020204" pitchFamily="34" charset="0"/>
                <a:cs typeface="Microsoft Sans Serif" panose="020B0604020202020204" pitchFamily="34" charset="0"/>
              </a:rPr>
            </a:br>
            <a:r>
              <a:rPr lang="el-GR" sz="1500" b="1" dirty="0" smtClean="0">
                <a:latin typeface="Microsoft Sans Serif" panose="020B0604020202020204" pitchFamily="34" charset="0"/>
                <a:cs typeface="Microsoft Sans Serif" panose="020B0604020202020204" pitchFamily="34" charset="0"/>
              </a:rPr>
              <a:t>Εσείς, κατά το τελευταίο εξάμηνο έχετε καθυστερημένες οφειλές… </a:t>
            </a:r>
          </a:p>
        </p:txBody>
      </p:sp>
      <p:graphicFrame>
        <p:nvGraphicFramePr>
          <p:cNvPr id="88068" name="Object 3"/>
          <p:cNvGraphicFramePr>
            <a:graphicFrameLocks noChangeAspect="1"/>
          </p:cNvGraphicFramePr>
          <p:nvPr>
            <p:extLst>
              <p:ext uri="{D42A27DB-BD31-4B8C-83A1-F6EECF244321}">
                <p14:modId xmlns:p14="http://schemas.microsoft.com/office/powerpoint/2010/main" val="3704681224"/>
              </p:ext>
            </p:extLst>
          </p:nvPr>
        </p:nvGraphicFramePr>
        <p:xfrm>
          <a:off x="566738" y="2349500"/>
          <a:ext cx="4248150" cy="3106738"/>
        </p:xfrm>
        <a:graphic>
          <a:graphicData uri="http://schemas.openxmlformats.org/presentationml/2006/ole">
            <mc:AlternateContent xmlns:mc="http://schemas.openxmlformats.org/markup-compatibility/2006">
              <mc:Choice xmlns:v="urn:schemas-microsoft-com:vml" Requires="v">
                <p:oleObj spid="_x0000_s88220" name="Φύλλο εργασίας" r:id="rId5" imgW="6114999" imgH="2447820" progId="Excel.Sheet.8">
                  <p:embed/>
                </p:oleObj>
              </mc:Choice>
              <mc:Fallback>
                <p:oleObj name="Φύλλο εργασίας" r:id="rId5" imgW="6114999" imgH="2447820" progId="Excel.Sheet.8">
                  <p:embed/>
                  <p:pic>
                    <p:nvPicPr>
                      <p:cNvPr id="0" name="Object 3"/>
                      <p:cNvPicPr>
                        <a:picLocks noChangeAspect="1" noChangeArrowheads="1"/>
                      </p:cNvPicPr>
                      <p:nvPr/>
                    </p:nvPicPr>
                    <p:blipFill>
                      <a:blip r:embed="rId6"/>
                      <a:srcRect/>
                      <a:stretch>
                        <a:fillRect/>
                      </a:stretch>
                    </p:blipFill>
                    <p:spPr bwMode="auto">
                      <a:xfrm>
                        <a:off x="566738" y="2349500"/>
                        <a:ext cx="4248150" cy="3106738"/>
                      </a:xfrm>
                      <a:prstGeom prst="rect">
                        <a:avLst/>
                      </a:prstGeom>
                      <a:noFill/>
                      <a:extLst/>
                    </p:spPr>
                  </p:pic>
                </p:oleObj>
              </mc:Fallback>
            </mc:AlternateContent>
          </a:graphicData>
        </a:graphic>
      </p:graphicFrame>
      <p:sp>
        <p:nvSpPr>
          <p:cNvPr id="7" name="6 - TextBox"/>
          <p:cNvSpPr txBox="1"/>
          <p:nvPr/>
        </p:nvSpPr>
        <p:spPr>
          <a:xfrm>
            <a:off x="1547664" y="1555081"/>
            <a:ext cx="2286000" cy="288925"/>
          </a:xfrm>
          <a:prstGeom prst="roundRect">
            <a:avLst/>
          </a:prstGeom>
          <a:solidFill>
            <a:schemeClr val="accent6"/>
          </a:solidFill>
          <a:ln w="19050">
            <a:solidFill>
              <a:schemeClr val="tx1">
                <a:lumMod val="50000"/>
                <a:lumOff val="50000"/>
              </a:schemeClr>
            </a:solidFill>
          </a:ln>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l-GR" sz="1100" b="1" dirty="0">
                <a:solidFill>
                  <a:schemeClr val="tx1"/>
                </a:solidFill>
                <a:effectLst>
                  <a:outerShdw blurRad="38100" dist="38100" dir="2700000" algn="tl">
                    <a:srgbClr val="000000">
                      <a:alpha val="43137"/>
                    </a:srgbClr>
                  </a:outerShdw>
                </a:effectLst>
                <a:latin typeface="Tahoma" pitchFamily="34" charset="0"/>
                <a:cs typeface="Tahoma" pitchFamily="34" charset="0"/>
              </a:rPr>
              <a:t>…ενοικίου;</a:t>
            </a:r>
          </a:p>
        </p:txBody>
      </p:sp>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51</a:t>
            </a:fld>
            <a:endParaRPr lang="el-GR" altLang="en-US" dirty="0"/>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val="846924850"/>
              </p:ext>
            </p:extLst>
          </p:nvPr>
        </p:nvGraphicFramePr>
        <p:xfrm>
          <a:off x="4716015" y="2348880"/>
          <a:ext cx="3960441" cy="3168352"/>
        </p:xfrm>
        <a:graphic>
          <a:graphicData uri="http://schemas.openxmlformats.org/presentationml/2006/ole">
            <mc:AlternateContent xmlns:mc="http://schemas.openxmlformats.org/markup-compatibility/2006">
              <mc:Choice xmlns:v="urn:schemas-microsoft-com:vml" Requires="v">
                <p:oleObj spid="_x0000_s88221" name="Φύλλο εργασίας" r:id="rId8" imgW="6086365" imgH="2457540" progId="Excel.Sheet.8">
                  <p:embed/>
                </p:oleObj>
              </mc:Choice>
              <mc:Fallback>
                <p:oleObj name="Φύλλο εργασίας" r:id="rId8" imgW="6086365" imgH="2457540" progId="Excel.Sheet.8">
                  <p:embed/>
                  <p:pic>
                    <p:nvPicPr>
                      <p:cNvPr id="0" name="Object 3"/>
                      <p:cNvPicPr>
                        <a:picLocks noChangeAspect="1" noChangeArrowheads="1"/>
                      </p:cNvPicPr>
                      <p:nvPr/>
                    </p:nvPicPr>
                    <p:blipFill>
                      <a:blip r:embed="rId9"/>
                      <a:srcRect/>
                      <a:stretch>
                        <a:fillRect/>
                      </a:stretch>
                    </p:blipFill>
                    <p:spPr bwMode="auto">
                      <a:xfrm>
                        <a:off x="4716015" y="2348880"/>
                        <a:ext cx="3960441" cy="3168352"/>
                      </a:xfrm>
                      <a:prstGeom prst="rect">
                        <a:avLst/>
                      </a:prstGeom>
                      <a:noFill/>
                      <a:ln>
                        <a:noFill/>
                      </a:ln>
                    </p:spPr>
                  </p:pic>
                </p:oleObj>
              </mc:Fallback>
            </mc:AlternateContent>
          </a:graphicData>
        </a:graphic>
      </p:graphicFrame>
      <p:sp>
        <p:nvSpPr>
          <p:cNvPr id="9" name="6 - TextBox"/>
          <p:cNvSpPr txBox="1"/>
          <p:nvPr/>
        </p:nvSpPr>
        <p:spPr>
          <a:xfrm>
            <a:off x="5292080" y="1557338"/>
            <a:ext cx="2286000" cy="288925"/>
          </a:xfrm>
          <a:prstGeom prst="roundRect">
            <a:avLst/>
          </a:prstGeom>
          <a:solidFill>
            <a:schemeClr val="accent6"/>
          </a:solidFill>
          <a:ln w="19050">
            <a:solidFill>
              <a:schemeClr val="tx1">
                <a:lumMod val="50000"/>
                <a:lumOff val="50000"/>
              </a:schemeClr>
            </a:solidFill>
          </a:ln>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l-GR" sz="1100" b="1" dirty="0">
                <a:solidFill>
                  <a:schemeClr val="tx1"/>
                </a:solidFill>
                <a:effectLst>
                  <a:outerShdw blurRad="38100" dist="38100" dir="2700000" algn="tl">
                    <a:srgbClr val="000000">
                      <a:alpha val="43137"/>
                    </a:srgbClr>
                  </a:outerShdw>
                </a:effectLst>
                <a:latin typeface="Tahoma" pitchFamily="34" charset="0"/>
                <a:cs typeface="Tahoma" pitchFamily="34" charset="0"/>
              </a:rPr>
              <a:t>…σε προμηθευτές;</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8"/>
          <p:cNvSpPr>
            <a:spLocks noGrp="1" noChangeArrowheads="1"/>
          </p:cNvSpPr>
          <p:nvPr>
            <p:ph type="ctrTitle" idx="4294967295"/>
          </p:nvPr>
        </p:nvSpPr>
        <p:spPr>
          <a:xfrm>
            <a:off x="1143000" y="82550"/>
            <a:ext cx="7421563" cy="466725"/>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Πολλές από τις επιχειρήσεις μας ανέφεραν ότι δυσκολεύονται πλέον </a:t>
            </a:r>
            <a:br>
              <a:rPr lang="el-GR" sz="1500" b="1" dirty="0" smtClean="0">
                <a:latin typeface="Microsoft Sans Serif" panose="020B0604020202020204" pitchFamily="34" charset="0"/>
                <a:cs typeface="Microsoft Sans Serif" panose="020B0604020202020204" pitchFamily="34" charset="0"/>
              </a:rPr>
            </a:br>
            <a:r>
              <a:rPr lang="el-GR" sz="1500" b="1" dirty="0" smtClean="0">
                <a:latin typeface="Microsoft Sans Serif" panose="020B0604020202020204" pitchFamily="34" charset="0"/>
                <a:cs typeface="Microsoft Sans Serif" panose="020B0604020202020204" pitchFamily="34" charset="0"/>
              </a:rPr>
              <a:t>να ανταποκριθούν στην κάλυψη βασικών υποχρεώσεων. </a:t>
            </a:r>
            <a:br>
              <a:rPr lang="el-GR" sz="1500" b="1" dirty="0" smtClean="0">
                <a:latin typeface="Microsoft Sans Serif" panose="020B0604020202020204" pitchFamily="34" charset="0"/>
                <a:cs typeface="Microsoft Sans Serif" panose="020B0604020202020204" pitchFamily="34" charset="0"/>
              </a:rPr>
            </a:br>
            <a:r>
              <a:rPr lang="el-GR" sz="1500" b="1" dirty="0" smtClean="0">
                <a:latin typeface="Microsoft Sans Serif" panose="020B0604020202020204" pitchFamily="34" charset="0"/>
                <a:cs typeface="Microsoft Sans Serif" panose="020B0604020202020204" pitchFamily="34" charset="0"/>
              </a:rPr>
              <a:t>Εσείς, κατά το τελευταίο εξάμηνο έχετε καθυστερημένες οφειλές… </a:t>
            </a:r>
          </a:p>
        </p:txBody>
      </p:sp>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solidFill>
                  <a:prstClr val="black"/>
                </a:solidFill>
              </a:rPr>
              <a:pPr>
                <a:defRPr/>
              </a:pPr>
              <a:t>52</a:t>
            </a:fld>
            <a:endParaRPr lang="el-GR" altLang="en-US" dirty="0">
              <a:solidFill>
                <a:prstClr val="black"/>
              </a:solidFill>
            </a:endParaRPr>
          </a:p>
        </p:txBody>
      </p:sp>
      <p:sp>
        <p:nvSpPr>
          <p:cNvPr id="6" name="6 - TextBox"/>
          <p:cNvSpPr txBox="1"/>
          <p:nvPr/>
        </p:nvSpPr>
        <p:spPr>
          <a:xfrm>
            <a:off x="5348064" y="1513137"/>
            <a:ext cx="2680320" cy="476250"/>
          </a:xfrm>
          <a:prstGeom prst="roundRect">
            <a:avLst/>
          </a:prstGeom>
          <a:solidFill>
            <a:schemeClr val="accent6"/>
          </a:solidFill>
          <a:ln w="19050">
            <a:solidFill>
              <a:schemeClr val="tx1">
                <a:lumMod val="50000"/>
                <a:lumOff val="50000"/>
              </a:schemeClr>
            </a:solidFill>
          </a:ln>
        </p:spPr>
        <p:style>
          <a:lnRef idx="1">
            <a:schemeClr val="accent6"/>
          </a:lnRef>
          <a:fillRef idx="3">
            <a:schemeClr val="accent6"/>
          </a:fillRef>
          <a:effectRef idx="2">
            <a:schemeClr val="accent6"/>
          </a:effectRef>
          <a:fontRef idx="minor">
            <a:schemeClr val="lt1"/>
          </a:fontRef>
        </p:style>
        <p:txBody>
          <a:bodyPr wrap="square">
            <a:spAutoFit/>
          </a:bodyPr>
          <a:lstStyle/>
          <a:p>
            <a:pPr algn="ctr">
              <a:defRPr/>
            </a:pPr>
            <a:r>
              <a:rPr lang="el-GR" sz="1100" b="1" dirty="0">
                <a:solidFill>
                  <a:prstClr val="black"/>
                </a:solidFill>
                <a:effectLst>
                  <a:outerShdw blurRad="38100" dist="38100" dir="2700000" algn="tl">
                    <a:srgbClr val="000000">
                      <a:alpha val="43137"/>
                    </a:srgbClr>
                  </a:outerShdw>
                </a:effectLst>
                <a:latin typeface="Tahoma" pitchFamily="34" charset="0"/>
                <a:cs typeface="Tahoma" pitchFamily="34" charset="0"/>
              </a:rPr>
              <a:t>…σε ΔΕΚΟ; </a:t>
            </a:r>
            <a:r>
              <a:rPr lang="en-US" sz="1100" b="1" dirty="0">
                <a:solidFill>
                  <a:prstClr val="black"/>
                </a:solidFill>
                <a:effectLst>
                  <a:outerShdw blurRad="38100" dist="38100" dir="2700000" algn="tl">
                    <a:srgbClr val="000000">
                      <a:alpha val="43137"/>
                    </a:srgbClr>
                  </a:outerShdw>
                </a:effectLst>
                <a:latin typeface="Tahoma" pitchFamily="34" charset="0"/>
                <a:cs typeface="Tahoma" pitchFamily="34" charset="0"/>
              </a:rPr>
              <a:t/>
            </a:r>
            <a:br>
              <a:rPr lang="en-US" sz="1100" b="1" dirty="0">
                <a:solidFill>
                  <a:prstClr val="black"/>
                </a:solidFill>
                <a:effectLst>
                  <a:outerShdw blurRad="38100" dist="38100" dir="2700000" algn="tl">
                    <a:srgbClr val="000000">
                      <a:alpha val="43137"/>
                    </a:srgbClr>
                  </a:outerShdw>
                </a:effectLst>
                <a:latin typeface="Tahoma" pitchFamily="34" charset="0"/>
                <a:cs typeface="Tahoma" pitchFamily="34" charset="0"/>
              </a:rPr>
            </a:br>
            <a:r>
              <a:rPr lang="el-GR" sz="1100" b="1" dirty="0">
                <a:solidFill>
                  <a:prstClr val="black"/>
                </a:solidFill>
                <a:effectLst>
                  <a:outerShdw blurRad="38100" dist="38100" dir="2700000" algn="tl">
                    <a:srgbClr val="000000">
                      <a:alpha val="43137"/>
                    </a:srgbClr>
                  </a:outerShdw>
                </a:effectLst>
                <a:latin typeface="Tahoma" pitchFamily="34" charset="0"/>
                <a:cs typeface="Tahoma" pitchFamily="34" charset="0"/>
              </a:rPr>
              <a:t>(ΔΕΗ, ΟΤΕ, ΥΔΡΕΥΣΗ)</a:t>
            </a: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2909417710"/>
              </p:ext>
            </p:extLst>
          </p:nvPr>
        </p:nvGraphicFramePr>
        <p:xfrm>
          <a:off x="4860032" y="2420888"/>
          <a:ext cx="3888432" cy="3086646"/>
        </p:xfrm>
        <a:graphic>
          <a:graphicData uri="http://schemas.openxmlformats.org/presentationml/2006/ole">
            <mc:AlternateContent xmlns:mc="http://schemas.openxmlformats.org/markup-compatibility/2006">
              <mc:Choice xmlns:v="urn:schemas-microsoft-com:vml" Requires="v">
                <p:oleObj spid="_x0000_s534569" name="Φύλλο εργασίας" r:id="rId5" imgW="6114999" imgH="2438370" progId="Excel.Sheet.8">
                  <p:embed/>
                </p:oleObj>
              </mc:Choice>
              <mc:Fallback>
                <p:oleObj name="Φύλλο εργασίας" r:id="rId5" imgW="6114999" imgH="2438370" progId="Excel.Sheet.8">
                  <p:embed/>
                  <p:pic>
                    <p:nvPicPr>
                      <p:cNvPr id="0" name=""/>
                      <p:cNvPicPr>
                        <a:picLocks noChangeAspect="1" noChangeArrowheads="1"/>
                      </p:cNvPicPr>
                      <p:nvPr/>
                    </p:nvPicPr>
                    <p:blipFill>
                      <a:blip r:embed="rId6"/>
                      <a:srcRect/>
                      <a:stretch>
                        <a:fillRect/>
                      </a:stretch>
                    </p:blipFill>
                    <p:spPr bwMode="auto">
                      <a:xfrm>
                        <a:off x="4860032" y="2420888"/>
                        <a:ext cx="3888432" cy="3086646"/>
                      </a:xfrm>
                      <a:prstGeom prst="rect">
                        <a:avLst/>
                      </a:prstGeom>
                      <a:noFill/>
                      <a:ln>
                        <a:noFill/>
                      </a:ln>
                    </p:spPr>
                  </p:pic>
                </p:oleObj>
              </mc:Fallback>
            </mc:AlternateContent>
          </a:graphicData>
        </a:graphic>
      </p:graphicFrame>
      <p:sp>
        <p:nvSpPr>
          <p:cNvPr id="8" name="6 - TextBox"/>
          <p:cNvSpPr txBox="1"/>
          <p:nvPr/>
        </p:nvSpPr>
        <p:spPr>
          <a:xfrm>
            <a:off x="1547664" y="1533775"/>
            <a:ext cx="2286000" cy="476250"/>
          </a:xfrm>
          <a:prstGeom prst="roundRect">
            <a:avLst/>
          </a:prstGeom>
          <a:solidFill>
            <a:schemeClr val="accent6"/>
          </a:solidFill>
          <a:ln w="19050">
            <a:solidFill>
              <a:schemeClr val="tx1">
                <a:lumMod val="50000"/>
                <a:lumOff val="50000"/>
              </a:schemeClr>
            </a:solidFill>
          </a:ln>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l-GR" sz="1100" b="1" dirty="0">
                <a:solidFill>
                  <a:schemeClr val="tx1"/>
                </a:solidFill>
                <a:effectLst>
                  <a:outerShdw blurRad="38100" dist="38100" dir="2700000" algn="tl">
                    <a:srgbClr val="000000">
                      <a:alpha val="43137"/>
                    </a:srgbClr>
                  </a:outerShdw>
                </a:effectLst>
                <a:latin typeface="Tahoma" pitchFamily="34" charset="0"/>
                <a:cs typeface="Tahoma" pitchFamily="34" charset="0"/>
              </a:rPr>
              <a:t>… στην εφορία </a:t>
            </a:r>
            <a:endParaRPr lang="en-US" sz="1100" b="1" dirty="0">
              <a:solidFill>
                <a:schemeClr val="tx1"/>
              </a:solidFill>
              <a:effectLst>
                <a:outerShdw blurRad="38100" dist="38100" dir="2700000" algn="tl">
                  <a:srgbClr val="000000">
                    <a:alpha val="43137"/>
                  </a:srgbClr>
                </a:outerShdw>
              </a:effectLst>
              <a:latin typeface="Tahoma" pitchFamily="34" charset="0"/>
              <a:cs typeface="Tahoma" pitchFamily="34" charset="0"/>
            </a:endParaRPr>
          </a:p>
          <a:p>
            <a:pPr algn="ctr">
              <a:defRPr/>
            </a:pPr>
            <a:r>
              <a:rPr lang="el-GR" sz="1100" b="1" dirty="0">
                <a:solidFill>
                  <a:schemeClr val="tx1"/>
                </a:solidFill>
                <a:effectLst>
                  <a:outerShdw blurRad="38100" dist="38100" dir="2700000" algn="tl">
                    <a:srgbClr val="000000">
                      <a:alpha val="43137"/>
                    </a:srgbClr>
                  </a:outerShdw>
                </a:effectLst>
                <a:latin typeface="Tahoma" pitchFamily="34" charset="0"/>
                <a:cs typeface="Tahoma" pitchFamily="34" charset="0"/>
              </a:rPr>
              <a:t>(ΦΠΑ,ΦΜΥ κλπ);</a:t>
            </a:r>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val="3211010133"/>
              </p:ext>
            </p:extLst>
          </p:nvPr>
        </p:nvGraphicFramePr>
        <p:xfrm>
          <a:off x="755650" y="2708275"/>
          <a:ext cx="4319588" cy="2603500"/>
        </p:xfrm>
        <a:graphic>
          <a:graphicData uri="http://schemas.openxmlformats.org/presentationml/2006/ole">
            <mc:AlternateContent xmlns:mc="http://schemas.openxmlformats.org/markup-compatibility/2006">
              <mc:Choice xmlns:v="urn:schemas-microsoft-com:vml" Requires="v">
                <p:oleObj spid="_x0000_s534570" name="Φύλλο εργασίας" r:id="rId8" imgW="6114999" imgH="2124090" progId="Excel.Sheet.8">
                  <p:embed/>
                </p:oleObj>
              </mc:Choice>
              <mc:Fallback>
                <p:oleObj name="Φύλλο εργασίας" r:id="rId8" imgW="6114999" imgH="2124090" progId="Excel.Sheet.8">
                  <p:embed/>
                  <p:pic>
                    <p:nvPicPr>
                      <p:cNvPr id="0" name="Object 3"/>
                      <p:cNvPicPr>
                        <a:picLocks noChangeAspect="1" noChangeArrowheads="1"/>
                      </p:cNvPicPr>
                      <p:nvPr/>
                    </p:nvPicPr>
                    <p:blipFill>
                      <a:blip r:embed="rId9"/>
                      <a:srcRect/>
                      <a:stretch>
                        <a:fillRect/>
                      </a:stretch>
                    </p:blipFill>
                    <p:spPr bwMode="auto">
                      <a:xfrm>
                        <a:off x="755650" y="2708275"/>
                        <a:ext cx="4319588" cy="26035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8522028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8"/>
          <p:cNvSpPr>
            <a:spLocks noGrp="1" noChangeArrowheads="1"/>
          </p:cNvSpPr>
          <p:nvPr>
            <p:ph type="ctrTitle" idx="4294967295"/>
          </p:nvPr>
        </p:nvSpPr>
        <p:spPr>
          <a:xfrm>
            <a:off x="1143000" y="82550"/>
            <a:ext cx="7421563" cy="466725"/>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Πολλές από τις επιχειρήσεις μας ανέφεραν ότι δυσκολεύονται πλέον </a:t>
            </a:r>
            <a:br>
              <a:rPr lang="el-GR" sz="1500" b="1" dirty="0" smtClean="0">
                <a:latin typeface="Microsoft Sans Serif" panose="020B0604020202020204" pitchFamily="34" charset="0"/>
                <a:cs typeface="Microsoft Sans Serif" panose="020B0604020202020204" pitchFamily="34" charset="0"/>
              </a:rPr>
            </a:br>
            <a:r>
              <a:rPr lang="el-GR" sz="1500" b="1" dirty="0" smtClean="0">
                <a:latin typeface="Microsoft Sans Serif" panose="020B0604020202020204" pitchFamily="34" charset="0"/>
                <a:cs typeface="Microsoft Sans Serif" panose="020B0604020202020204" pitchFamily="34" charset="0"/>
              </a:rPr>
              <a:t>να ανταποκριθούν στην κάλυψη βασικών υποχρεώσεων. </a:t>
            </a:r>
            <a:br>
              <a:rPr lang="el-GR" sz="1500" b="1" dirty="0" smtClean="0">
                <a:latin typeface="Microsoft Sans Serif" panose="020B0604020202020204" pitchFamily="34" charset="0"/>
                <a:cs typeface="Microsoft Sans Serif" panose="020B0604020202020204" pitchFamily="34" charset="0"/>
              </a:rPr>
            </a:br>
            <a:r>
              <a:rPr lang="el-GR" sz="1500" b="1" dirty="0" smtClean="0">
                <a:latin typeface="Microsoft Sans Serif" panose="020B0604020202020204" pitchFamily="34" charset="0"/>
                <a:cs typeface="Microsoft Sans Serif" panose="020B0604020202020204" pitchFamily="34" charset="0"/>
              </a:rPr>
              <a:t>Εσείς, κατά το τελευταίο εξάμηνο έχετε καθυστερημένες οφειλές… </a:t>
            </a:r>
          </a:p>
        </p:txBody>
      </p:sp>
      <p:graphicFrame>
        <p:nvGraphicFramePr>
          <p:cNvPr id="96260" name="Object 3"/>
          <p:cNvGraphicFramePr>
            <a:graphicFrameLocks noChangeAspect="1"/>
          </p:cNvGraphicFramePr>
          <p:nvPr>
            <p:extLst>
              <p:ext uri="{D42A27DB-BD31-4B8C-83A1-F6EECF244321}">
                <p14:modId xmlns:p14="http://schemas.microsoft.com/office/powerpoint/2010/main" val="2172710461"/>
              </p:ext>
            </p:extLst>
          </p:nvPr>
        </p:nvGraphicFramePr>
        <p:xfrm>
          <a:off x="467544" y="2420888"/>
          <a:ext cx="5256584" cy="1969746"/>
        </p:xfrm>
        <a:graphic>
          <a:graphicData uri="http://schemas.openxmlformats.org/presentationml/2006/ole">
            <mc:AlternateContent xmlns:mc="http://schemas.openxmlformats.org/markup-compatibility/2006">
              <mc:Choice xmlns:v="urn:schemas-microsoft-com:vml" Requires="v">
                <p:oleObj spid="_x0000_s96411" name="Φύλλο εργασίας" r:id="rId5" imgW="6086559" imgH="2295473" progId="Excel.Sheet.8">
                  <p:embed/>
                </p:oleObj>
              </mc:Choice>
              <mc:Fallback>
                <p:oleObj name="Φύλλο εργασίας" r:id="rId5" imgW="6086559" imgH="2295473" progId="Excel.Sheet.8">
                  <p:embed/>
                  <p:pic>
                    <p:nvPicPr>
                      <p:cNvPr id="0" name="Object 3"/>
                      <p:cNvPicPr>
                        <a:picLocks noChangeAspect="1" noChangeArrowheads="1"/>
                      </p:cNvPicPr>
                      <p:nvPr/>
                    </p:nvPicPr>
                    <p:blipFill>
                      <a:blip r:embed="rId6"/>
                      <a:srcRect/>
                      <a:stretch>
                        <a:fillRect/>
                      </a:stretch>
                    </p:blipFill>
                    <p:spPr bwMode="auto">
                      <a:xfrm>
                        <a:off x="467544" y="2420888"/>
                        <a:ext cx="5256584" cy="1969746"/>
                      </a:xfrm>
                      <a:prstGeom prst="rect">
                        <a:avLst/>
                      </a:prstGeom>
                      <a:noFill/>
                      <a:extLst/>
                    </p:spPr>
                  </p:pic>
                </p:oleObj>
              </mc:Fallback>
            </mc:AlternateContent>
          </a:graphicData>
        </a:graphic>
      </p:graphicFrame>
      <p:sp>
        <p:nvSpPr>
          <p:cNvPr id="7" name="6 - TextBox"/>
          <p:cNvSpPr txBox="1"/>
          <p:nvPr/>
        </p:nvSpPr>
        <p:spPr>
          <a:xfrm>
            <a:off x="1403648" y="1268413"/>
            <a:ext cx="2286000" cy="476250"/>
          </a:xfrm>
          <a:prstGeom prst="roundRect">
            <a:avLst/>
          </a:prstGeom>
          <a:solidFill>
            <a:schemeClr val="accent6"/>
          </a:solidFill>
          <a:ln w="19050">
            <a:solidFill>
              <a:schemeClr val="tx1">
                <a:lumMod val="50000"/>
                <a:lumOff val="50000"/>
              </a:schemeClr>
            </a:solidFill>
          </a:ln>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l-GR" sz="1100" b="1" dirty="0">
                <a:solidFill>
                  <a:schemeClr val="tx1"/>
                </a:solidFill>
                <a:effectLst>
                  <a:outerShdw blurRad="38100" dist="38100" dir="2700000" algn="tl">
                    <a:srgbClr val="000000">
                      <a:alpha val="43137"/>
                    </a:srgbClr>
                  </a:outerShdw>
                </a:effectLst>
                <a:latin typeface="Tahoma" pitchFamily="34" charset="0"/>
                <a:cs typeface="Tahoma" pitchFamily="34" charset="0"/>
              </a:rPr>
              <a:t>…στον ΟΑΕΕ (στο ασφαλιστικό σας ταμείο);</a:t>
            </a:r>
          </a:p>
        </p:txBody>
      </p:sp>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53</a:t>
            </a:fld>
            <a:endParaRPr lang="el-GR" altLang="en-US" dirty="0"/>
          </a:p>
        </p:txBody>
      </p:sp>
      <p:sp>
        <p:nvSpPr>
          <p:cNvPr id="6" name="6 - TextBox"/>
          <p:cNvSpPr txBox="1"/>
          <p:nvPr/>
        </p:nvSpPr>
        <p:spPr>
          <a:xfrm>
            <a:off x="5580112" y="1268413"/>
            <a:ext cx="2286000" cy="476250"/>
          </a:xfrm>
          <a:prstGeom prst="roundRect">
            <a:avLst/>
          </a:prstGeom>
          <a:solidFill>
            <a:schemeClr val="accent6"/>
          </a:solidFill>
          <a:ln w="19050">
            <a:solidFill>
              <a:schemeClr val="tx1">
                <a:lumMod val="50000"/>
                <a:lumOff val="50000"/>
              </a:schemeClr>
            </a:solidFill>
          </a:ln>
        </p:spPr>
        <p:style>
          <a:lnRef idx="1">
            <a:schemeClr val="accent6"/>
          </a:lnRef>
          <a:fillRef idx="3">
            <a:schemeClr val="accent6"/>
          </a:fillRef>
          <a:effectRef idx="2">
            <a:schemeClr val="accent6"/>
          </a:effectRef>
          <a:fontRef idx="minor">
            <a:schemeClr val="lt1"/>
          </a:fontRef>
        </p:style>
        <p:txBody>
          <a:bodyPr>
            <a:spAutoFit/>
          </a:bodyPr>
          <a:lstStyle/>
          <a:p>
            <a:pPr algn="ctr">
              <a:defRPr/>
            </a:pPr>
            <a:r>
              <a:rPr lang="el-GR" sz="1100" b="1" dirty="0">
                <a:solidFill>
                  <a:schemeClr val="tx1"/>
                </a:solidFill>
                <a:effectLst>
                  <a:outerShdw blurRad="38100" dist="38100" dir="2700000" algn="tl">
                    <a:srgbClr val="000000">
                      <a:alpha val="43137"/>
                    </a:srgbClr>
                  </a:outerShdw>
                </a:effectLst>
                <a:latin typeface="Tahoma" pitchFamily="34" charset="0"/>
                <a:cs typeface="Tahoma" pitchFamily="34" charset="0"/>
              </a:rPr>
              <a:t>…στο ΙΚΑ (ασφαλιστικές εισφορές);</a:t>
            </a: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1552577899"/>
              </p:ext>
            </p:extLst>
          </p:nvPr>
        </p:nvGraphicFramePr>
        <p:xfrm>
          <a:off x="4716016" y="2420888"/>
          <a:ext cx="4582514" cy="2304256"/>
        </p:xfrm>
        <a:graphic>
          <a:graphicData uri="http://schemas.openxmlformats.org/presentationml/2006/ole">
            <mc:AlternateContent xmlns:mc="http://schemas.openxmlformats.org/markup-compatibility/2006">
              <mc:Choice xmlns:v="urn:schemas-microsoft-com:vml" Requires="v">
                <p:oleObj spid="_x0000_s96412" name="Φύλλο εργασίας" r:id="rId8" imgW="6115151" imgH="2438400" progId="Excel.Sheet.8">
                  <p:embed/>
                </p:oleObj>
              </mc:Choice>
              <mc:Fallback>
                <p:oleObj name="Φύλλο εργασίας" r:id="rId8" imgW="6115151" imgH="2438400" progId="Excel.Sheet.8">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6016" y="2420888"/>
                        <a:ext cx="4582514" cy="2304256"/>
                      </a:xfrm>
                      <a:prstGeom prst="rect">
                        <a:avLst/>
                      </a:prstGeom>
                      <a:no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8"/>
          <p:cNvSpPr>
            <a:spLocks noGrp="1" noChangeArrowheads="1"/>
          </p:cNvSpPr>
          <p:nvPr>
            <p:ph type="ctrTitle" idx="4294967295"/>
          </p:nvPr>
        </p:nvSpPr>
        <p:spPr>
          <a:xfrm>
            <a:off x="1143001" y="297979"/>
            <a:ext cx="3717032" cy="826765"/>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Η επιχείρησή σας έχει κάποιο δάνειο σε τράπεζα;</a:t>
            </a:r>
          </a:p>
        </p:txBody>
      </p:sp>
      <p:graphicFrame>
        <p:nvGraphicFramePr>
          <p:cNvPr id="100356" name="Object 3"/>
          <p:cNvGraphicFramePr>
            <a:graphicFrameLocks noChangeAspect="1"/>
          </p:cNvGraphicFramePr>
          <p:nvPr>
            <p:extLst>
              <p:ext uri="{D42A27DB-BD31-4B8C-83A1-F6EECF244321}">
                <p14:modId xmlns:p14="http://schemas.microsoft.com/office/powerpoint/2010/main" val="2151793479"/>
              </p:ext>
            </p:extLst>
          </p:nvPr>
        </p:nvGraphicFramePr>
        <p:xfrm>
          <a:off x="1187624" y="1916832"/>
          <a:ext cx="3744416" cy="2160240"/>
        </p:xfrm>
        <a:graphic>
          <a:graphicData uri="http://schemas.openxmlformats.org/presentationml/2006/ole">
            <mc:AlternateContent xmlns:mc="http://schemas.openxmlformats.org/markup-compatibility/2006">
              <mc:Choice xmlns:v="urn:schemas-microsoft-com:vml" Requires="v">
                <p:oleObj spid="_x0000_s484507" name="Φύλλο εργασίας" r:id="rId5" imgW="6115151" imgH="1828868" progId="Excel.Sheet.8">
                  <p:embed/>
                </p:oleObj>
              </mc:Choice>
              <mc:Fallback>
                <p:oleObj name="Φύλλο εργασίας" r:id="rId5" imgW="6115151" imgH="1828868" progId="Excel.Sheet.8">
                  <p:embed/>
                  <p:pic>
                    <p:nvPicPr>
                      <p:cNvPr id="0" name="Object 3"/>
                      <p:cNvPicPr>
                        <a:picLocks noChangeAspect="1" noChangeArrowheads="1"/>
                      </p:cNvPicPr>
                      <p:nvPr/>
                    </p:nvPicPr>
                    <p:blipFill>
                      <a:blip r:embed="rId6"/>
                      <a:srcRect/>
                      <a:stretch>
                        <a:fillRect/>
                      </a:stretch>
                    </p:blipFill>
                    <p:spPr bwMode="auto">
                      <a:xfrm>
                        <a:off x="1187624" y="1916832"/>
                        <a:ext cx="3744416" cy="2160240"/>
                      </a:xfrm>
                      <a:prstGeom prst="rect">
                        <a:avLst/>
                      </a:prstGeom>
                      <a:noFill/>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54</a:t>
            </a:fld>
            <a:endParaRPr lang="el-GR" altLang="en-US" dirty="0"/>
          </a:p>
        </p:txBody>
      </p:sp>
      <p:sp>
        <p:nvSpPr>
          <p:cNvPr id="2" name="Ορθογώνιο 1"/>
          <p:cNvSpPr/>
          <p:nvPr/>
        </p:nvSpPr>
        <p:spPr>
          <a:xfrm>
            <a:off x="4788024" y="167730"/>
            <a:ext cx="4211960" cy="1000274"/>
          </a:xfrm>
          <a:prstGeom prst="rect">
            <a:avLst/>
          </a:prstGeom>
        </p:spPr>
        <p:txBody>
          <a:bodyPr wrap="square">
            <a:spAutoFit/>
          </a:bodyPr>
          <a:lstStyle/>
          <a:p>
            <a:r>
              <a:rPr lang="el-GR" sz="1500" b="1" kern="0" dirty="0">
                <a:solidFill>
                  <a:prstClr val="black"/>
                </a:solidFill>
                <a:latin typeface="Microsoft Sans Serif" panose="020B0604020202020204" pitchFamily="34" charset="0"/>
                <a:ea typeface="+mj-ea"/>
                <a:cs typeface="Microsoft Sans Serif" panose="020B0604020202020204" pitchFamily="34" charset="0"/>
              </a:rPr>
              <a:t>Εξοφλείτε κανονικά τις δόσεις του δανείου ή έχετε καθυστερημένες  οφειλές (πάνω από 3 μήνες);</a:t>
            </a:r>
            <a:br>
              <a:rPr lang="el-GR" sz="1500" b="1" kern="0" dirty="0">
                <a:solidFill>
                  <a:prstClr val="black"/>
                </a:solidFill>
                <a:latin typeface="Microsoft Sans Serif" panose="020B0604020202020204" pitchFamily="34" charset="0"/>
                <a:ea typeface="+mj-ea"/>
                <a:cs typeface="Microsoft Sans Serif" panose="020B0604020202020204" pitchFamily="34" charset="0"/>
              </a:rPr>
            </a:br>
            <a:r>
              <a:rPr lang="el-GR" sz="1400" b="1" kern="0" dirty="0">
                <a:solidFill>
                  <a:prstClr val="black">
                    <a:lumMod val="65000"/>
                    <a:lumOff val="35000"/>
                  </a:prstClr>
                </a:solidFill>
                <a:latin typeface="Microsoft Sans Serif" panose="020B0604020202020204" pitchFamily="34" charset="0"/>
                <a:ea typeface="+mj-ea"/>
                <a:cs typeface="Microsoft Sans Serif" panose="020B0604020202020204" pitchFamily="34" charset="0"/>
              </a:rPr>
              <a:t>ΒΑΣΗ: Όσοι έχουν δάνειο σε τράπεζα</a:t>
            </a:r>
            <a:endParaRPr lang="el-GR" dirty="0"/>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val="3534103071"/>
              </p:ext>
            </p:extLst>
          </p:nvPr>
        </p:nvGraphicFramePr>
        <p:xfrm>
          <a:off x="4516150" y="1988840"/>
          <a:ext cx="4449529" cy="2160240"/>
        </p:xfrm>
        <a:graphic>
          <a:graphicData uri="http://schemas.openxmlformats.org/presentationml/2006/ole">
            <mc:AlternateContent xmlns:mc="http://schemas.openxmlformats.org/markup-compatibility/2006">
              <mc:Choice xmlns:v="urn:schemas-microsoft-com:vml" Requires="v">
                <p:oleObj spid="_x0000_s484508" name="Φύλλο εργασίας" r:id="rId8" imgW="6114999" imgH="1790640" progId="Excel.Sheet.8">
                  <p:embed/>
                </p:oleObj>
              </mc:Choice>
              <mc:Fallback>
                <p:oleObj name="Φύλλο εργασίας" r:id="rId8" imgW="6114999" imgH="1790640" progId="Excel.Sheet.8">
                  <p:embed/>
                  <p:pic>
                    <p:nvPicPr>
                      <p:cNvPr id="0" name="Object 3"/>
                      <p:cNvPicPr>
                        <a:picLocks noChangeAspect="1" noChangeArrowheads="1"/>
                      </p:cNvPicPr>
                      <p:nvPr/>
                    </p:nvPicPr>
                    <p:blipFill>
                      <a:blip r:embed="rId9"/>
                      <a:srcRect/>
                      <a:stretch>
                        <a:fillRect/>
                      </a:stretch>
                    </p:blipFill>
                    <p:spPr bwMode="auto">
                      <a:xfrm>
                        <a:off x="4516150" y="1988840"/>
                        <a:ext cx="4449529" cy="2160240"/>
                      </a:xfrm>
                      <a:prstGeom prst="rect">
                        <a:avLst/>
                      </a:prstGeom>
                      <a:noFill/>
                      <a:ln>
                        <a:noFill/>
                      </a:ln>
                    </p:spPr>
                  </p:pic>
                </p:oleObj>
              </mc:Fallback>
            </mc:AlternateContent>
          </a:graphicData>
        </a:graphic>
      </p:graphicFrame>
      <p:sp>
        <p:nvSpPr>
          <p:cNvPr id="5" name="Ορθογώνιο 4"/>
          <p:cNvSpPr/>
          <p:nvPr/>
        </p:nvSpPr>
        <p:spPr>
          <a:xfrm>
            <a:off x="1619672" y="4293096"/>
            <a:ext cx="6840760" cy="2308324"/>
          </a:xfrm>
          <a:prstGeom prst="rect">
            <a:avLst/>
          </a:prstGeom>
        </p:spPr>
        <p:txBody>
          <a:bodyPr wrap="square">
            <a:spAutoFit/>
          </a:bodyPr>
          <a:lstStyle/>
          <a:p>
            <a:pPr algn="just"/>
            <a:r>
              <a:rPr lang="el-GR" sz="1600" dirty="0" smtClean="0">
                <a:latin typeface="Arial Black" panose="020B0A04020102020204" pitchFamily="34" charset="0"/>
                <a:ea typeface="Times New Roman"/>
                <a:cs typeface="Times New Roman"/>
              </a:rPr>
              <a:t>Η έρευνα επιβεβαιώνει τα </a:t>
            </a:r>
            <a:r>
              <a:rPr lang="el-GR" sz="1600" dirty="0">
                <a:latin typeface="Arial Black" panose="020B0A04020102020204" pitchFamily="34" charset="0"/>
                <a:ea typeface="Times New Roman"/>
                <a:cs typeface="Times New Roman"/>
              </a:rPr>
              <a:t>πρόσφατα στοιχεία της Έκθεσης Διοικητή της </a:t>
            </a:r>
            <a:r>
              <a:rPr lang="el-GR" sz="1600" dirty="0" err="1">
                <a:latin typeface="Arial Black" panose="020B0A04020102020204" pitchFamily="34" charset="0"/>
                <a:ea typeface="Times New Roman"/>
                <a:cs typeface="Times New Roman"/>
              </a:rPr>
              <a:t>ΤτΕ</a:t>
            </a:r>
            <a:r>
              <a:rPr lang="el-GR" sz="1600" dirty="0">
                <a:latin typeface="Arial Black" panose="020B0A04020102020204" pitchFamily="34" charset="0"/>
                <a:ea typeface="Times New Roman"/>
                <a:cs typeface="Times New Roman"/>
              </a:rPr>
              <a:t>, </a:t>
            </a:r>
            <a:r>
              <a:rPr lang="el-GR" sz="1600" dirty="0" smtClean="0">
                <a:latin typeface="Arial Black" panose="020B0A04020102020204" pitchFamily="34" charset="0"/>
                <a:ea typeface="Times New Roman"/>
                <a:cs typeface="Times New Roman"/>
              </a:rPr>
              <a:t>σύμφωνα με την οποία τα </a:t>
            </a:r>
            <a:r>
              <a:rPr lang="el-GR" sz="1600" dirty="0">
                <a:latin typeface="Arial Black" panose="020B0A04020102020204" pitchFamily="34" charset="0"/>
                <a:ea typeface="Times New Roman"/>
                <a:cs typeface="Times New Roman"/>
              </a:rPr>
              <a:t>μη εξυπηρετούμενα ανοίγματα των επιχειρήσεων συνολικά ανέρχονταν στο 43,3% το Σεπτέμβριο του 2015, ενώ οι μικρομεσαίες επιχειρήσεις σημειώνουν χειρότερες επιδόσεις </a:t>
            </a:r>
            <a:r>
              <a:rPr lang="el-GR" sz="1600" dirty="0" smtClean="0">
                <a:latin typeface="Arial Black" panose="020B0A04020102020204" pitchFamily="34" charset="0"/>
                <a:ea typeface="Times New Roman"/>
                <a:cs typeface="Times New Roman"/>
              </a:rPr>
              <a:t>(το 58,2% </a:t>
            </a:r>
            <a:r>
              <a:rPr lang="el-GR" sz="1600" dirty="0">
                <a:latin typeface="Arial Black" panose="020B0A04020102020204" pitchFamily="34" charset="0"/>
                <a:ea typeface="Times New Roman"/>
                <a:cs typeface="Times New Roman"/>
              </a:rPr>
              <a:t>έχει μη εξυπηρετούμενα </a:t>
            </a:r>
            <a:r>
              <a:rPr lang="el-GR" sz="1600" dirty="0" smtClean="0">
                <a:latin typeface="Arial Black" panose="020B0A04020102020204" pitchFamily="34" charset="0"/>
                <a:ea typeface="Times New Roman"/>
                <a:cs typeface="Times New Roman"/>
              </a:rPr>
              <a:t>ανοίγματα). </a:t>
            </a:r>
            <a:r>
              <a:rPr lang="el-GR" sz="1600" b="1" dirty="0">
                <a:latin typeface="Arial Black" panose="020B0A04020102020204" pitchFamily="34" charset="0"/>
              </a:rPr>
              <a:t>Σ</a:t>
            </a:r>
            <a:r>
              <a:rPr lang="el-GR" sz="1600" b="1" dirty="0" smtClean="0">
                <a:latin typeface="Arial Black" panose="020B0A04020102020204" pitchFamily="34" charset="0"/>
              </a:rPr>
              <a:t>ε </a:t>
            </a:r>
            <a:r>
              <a:rPr lang="el-GR" sz="1600" b="1" dirty="0">
                <a:latin typeface="Arial Black" panose="020B0A04020102020204" pitchFamily="34" charset="0"/>
              </a:rPr>
              <a:t>όρους όγκου αξιών από το σύνολο των 110 δις μη εξυπηρετούμενων δανείων, μόνο τα 20 δις αφορούν τις μικρομεσαίες </a:t>
            </a:r>
            <a:r>
              <a:rPr lang="el-GR" sz="1600" b="1" dirty="0" smtClean="0">
                <a:latin typeface="Arial Black" panose="020B0A04020102020204" pitchFamily="34" charset="0"/>
              </a:rPr>
              <a:t>επιχειρήσεις.</a:t>
            </a:r>
            <a:endParaRPr lang="el-GR" sz="1600" b="1"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8"/>
          <p:cNvSpPr>
            <a:spLocks noGrp="1" noChangeArrowheads="1"/>
          </p:cNvSpPr>
          <p:nvPr>
            <p:ph type="ctrTitle" idx="4294967295"/>
          </p:nvPr>
        </p:nvSpPr>
        <p:spPr>
          <a:xfrm>
            <a:off x="1187450" y="0"/>
            <a:ext cx="7421563" cy="428625"/>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Πολλές από τις επιχειρήσεις μας ανέφεραν ότι δυσκολεύονται πλέον </a:t>
            </a:r>
            <a:br>
              <a:rPr lang="el-GR" sz="1500" b="1" dirty="0" smtClean="0">
                <a:latin typeface="Microsoft Sans Serif" panose="020B0604020202020204" pitchFamily="34" charset="0"/>
                <a:cs typeface="Microsoft Sans Serif" panose="020B0604020202020204" pitchFamily="34" charset="0"/>
              </a:rPr>
            </a:br>
            <a:r>
              <a:rPr lang="el-GR" sz="1500" b="1" dirty="0" smtClean="0">
                <a:latin typeface="Microsoft Sans Serif" panose="020B0604020202020204" pitchFamily="34" charset="0"/>
                <a:cs typeface="Microsoft Sans Serif" panose="020B0604020202020204" pitchFamily="34" charset="0"/>
              </a:rPr>
              <a:t>να ανταποκριθούν στην κάλυψη βασικών υποχρεώσεων. </a:t>
            </a:r>
            <a:br>
              <a:rPr lang="el-GR" sz="1500" b="1" dirty="0" smtClean="0">
                <a:latin typeface="Microsoft Sans Serif" panose="020B0604020202020204" pitchFamily="34" charset="0"/>
                <a:cs typeface="Microsoft Sans Serif" panose="020B0604020202020204" pitchFamily="34" charset="0"/>
              </a:rPr>
            </a:br>
            <a:r>
              <a:rPr lang="el-GR" sz="1500" b="1" dirty="0" smtClean="0">
                <a:latin typeface="Microsoft Sans Serif" panose="020B0604020202020204" pitchFamily="34" charset="0"/>
                <a:cs typeface="Microsoft Sans Serif" panose="020B0604020202020204" pitchFamily="34" charset="0"/>
              </a:rPr>
              <a:t>Εσείς, κατά το τελευταίο εξάμηνο έχετε καθυστερημένες οφειλές… </a:t>
            </a:r>
            <a:br>
              <a:rPr lang="el-GR" sz="1500" b="1" dirty="0" smtClean="0">
                <a:latin typeface="Microsoft Sans Serif" panose="020B0604020202020204" pitchFamily="34" charset="0"/>
                <a:cs typeface="Microsoft Sans Serif" panose="020B0604020202020204" pitchFamily="34" charset="0"/>
              </a:rPr>
            </a:br>
            <a:r>
              <a:rPr lang="el-GR" sz="1400" b="1" dirty="0" smtClean="0">
                <a:solidFill>
                  <a:srgbClr val="C00000"/>
                </a:solidFill>
                <a:latin typeface="Microsoft Sans Serif" panose="020B0604020202020204" pitchFamily="34" charset="0"/>
                <a:cs typeface="Microsoft Sans Serif" panose="020B0604020202020204" pitchFamily="34" charset="0"/>
              </a:rPr>
              <a:t>ΣΥΓΚΡΙΣΗ ΣΤΟΙΧΕΙΩΝ ΙΟΥΛΙΟΥ 201</a:t>
            </a:r>
            <a:r>
              <a:rPr lang="en-US" sz="1400" b="1" dirty="0" smtClean="0">
                <a:solidFill>
                  <a:srgbClr val="C00000"/>
                </a:solidFill>
                <a:latin typeface="Microsoft Sans Serif" panose="020B0604020202020204" pitchFamily="34" charset="0"/>
                <a:cs typeface="Microsoft Sans Serif" panose="020B0604020202020204" pitchFamily="34" charset="0"/>
              </a:rPr>
              <a:t>5</a:t>
            </a:r>
            <a:r>
              <a:rPr lang="el-GR" sz="1400" b="1" dirty="0" smtClean="0">
                <a:solidFill>
                  <a:srgbClr val="C00000"/>
                </a:solidFill>
                <a:latin typeface="Microsoft Sans Serif" panose="020B0604020202020204" pitchFamily="34" charset="0"/>
                <a:cs typeface="Microsoft Sans Serif" panose="020B0604020202020204" pitchFamily="34" charset="0"/>
              </a:rPr>
              <a:t>-ΦΕΒΡΟΥΑΡΙΟΥ </a:t>
            </a:r>
            <a:r>
              <a:rPr lang="en-US" sz="1400" b="1" dirty="0" smtClean="0">
                <a:solidFill>
                  <a:srgbClr val="C00000"/>
                </a:solidFill>
                <a:latin typeface="Microsoft Sans Serif" panose="020B0604020202020204" pitchFamily="34" charset="0"/>
                <a:cs typeface="Microsoft Sans Serif" panose="020B0604020202020204" pitchFamily="34" charset="0"/>
              </a:rPr>
              <a:t>2016</a:t>
            </a:r>
            <a:endParaRPr lang="el-GR" sz="1400" b="1" dirty="0" smtClean="0">
              <a:solidFill>
                <a:srgbClr val="C00000"/>
              </a:solidFill>
              <a:latin typeface="Microsoft Sans Serif" panose="020B0604020202020204" pitchFamily="34" charset="0"/>
              <a:cs typeface="Microsoft Sans Serif" panose="020B0604020202020204" pitchFamily="34" charset="0"/>
            </a:endParaRP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116906176"/>
              </p:ext>
            </p:extLst>
          </p:nvPr>
        </p:nvGraphicFramePr>
        <p:xfrm>
          <a:off x="1431925" y="1341438"/>
          <a:ext cx="7221538" cy="3729037"/>
        </p:xfrm>
        <a:graphic>
          <a:graphicData uri="http://schemas.openxmlformats.org/presentationml/2006/ole">
            <mc:AlternateContent xmlns:mc="http://schemas.openxmlformats.org/markup-compatibility/2006">
              <mc:Choice xmlns:v="urn:schemas-microsoft-com:vml" Requires="v">
                <p:oleObj spid="_x0000_s526365" name="Φύλλο εργασίας" r:id="rId5" imgW="6905743" imgH="3581273" progId="Excel.Sheet.8">
                  <p:embed/>
                </p:oleObj>
              </mc:Choice>
              <mc:Fallback>
                <p:oleObj name="Φύλλο εργασίας" r:id="rId5" imgW="6905743" imgH="3581273" progId="Excel.Sheet.8">
                  <p:embed/>
                  <p:pic>
                    <p:nvPicPr>
                      <p:cNvPr id="0" name=""/>
                      <p:cNvPicPr>
                        <a:picLocks noChangeAspect="1" noChangeArrowheads="1"/>
                      </p:cNvPicPr>
                      <p:nvPr/>
                    </p:nvPicPr>
                    <p:blipFill>
                      <a:blip r:embed="rId6"/>
                      <a:srcRect/>
                      <a:stretch>
                        <a:fillRect/>
                      </a:stretch>
                    </p:blipFill>
                    <p:spPr bwMode="auto">
                      <a:xfrm>
                        <a:off x="1431925" y="1341438"/>
                        <a:ext cx="7221538" cy="37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Θέση αριθμού διαφάνειας 2"/>
          <p:cNvSpPr>
            <a:spLocks noGrp="1"/>
          </p:cNvSpPr>
          <p:nvPr>
            <p:ph type="sldNum" sz="quarter" idx="12"/>
          </p:nvPr>
        </p:nvSpPr>
        <p:spPr/>
        <p:txBody>
          <a:bodyPr/>
          <a:lstStyle/>
          <a:p>
            <a:pPr>
              <a:defRPr/>
            </a:pPr>
            <a:fld id="{3123F266-158D-42EB-A49C-3AAC6C8E547E}" type="slidenum">
              <a:rPr lang="el-GR" altLang="en-US" smtClean="0">
                <a:solidFill>
                  <a:prstClr val="black"/>
                </a:solidFill>
              </a:rPr>
              <a:pPr>
                <a:defRPr/>
              </a:pPr>
              <a:t>55</a:t>
            </a:fld>
            <a:endParaRPr lang="el-GR" altLang="en-US" dirty="0">
              <a:solidFill>
                <a:prstClr val="black"/>
              </a:solidFill>
            </a:endParaRPr>
          </a:p>
        </p:txBody>
      </p:sp>
      <p:sp>
        <p:nvSpPr>
          <p:cNvPr id="4" name="Ορθογώνιο 3"/>
          <p:cNvSpPr/>
          <p:nvPr/>
        </p:nvSpPr>
        <p:spPr>
          <a:xfrm>
            <a:off x="1403648" y="4941168"/>
            <a:ext cx="7344816" cy="923330"/>
          </a:xfrm>
          <a:prstGeom prst="rect">
            <a:avLst/>
          </a:prstGeom>
        </p:spPr>
        <p:txBody>
          <a:bodyPr wrap="square">
            <a:spAutoFit/>
          </a:bodyPr>
          <a:lstStyle/>
          <a:p>
            <a:pPr algn="just"/>
            <a:r>
              <a:rPr lang="el-GR" dirty="0">
                <a:latin typeface="Arial Black" panose="020B0A04020102020204" pitchFamily="34" charset="0"/>
                <a:ea typeface="Times New Roman"/>
                <a:cs typeface="Times New Roman"/>
              </a:rPr>
              <a:t>Το μεγαλύτερο ποσοστό των επιχειρήσεων με καθυστερημένες οφειλές αφορά τις υποχρεώσεις προς τα ασφαλιστικά </a:t>
            </a:r>
            <a:r>
              <a:rPr lang="el-GR" dirty="0" smtClean="0">
                <a:latin typeface="Arial Black" panose="020B0A04020102020204" pitchFamily="34" charset="0"/>
                <a:ea typeface="Times New Roman"/>
                <a:cs typeface="Times New Roman"/>
              </a:rPr>
              <a:t>ταμεία.</a:t>
            </a:r>
            <a:endParaRPr lang="el-GR" dirty="0">
              <a:latin typeface="Arial Black" panose="020B0A04020102020204" pitchFamily="34" charset="0"/>
            </a:endParaRPr>
          </a:p>
        </p:txBody>
      </p:sp>
    </p:spTree>
    <p:extLst>
      <p:ext uri="{BB962C8B-B14F-4D97-AF65-F5344CB8AC3E}">
        <p14:creationId xmlns:p14="http://schemas.microsoft.com/office/powerpoint/2010/main" val="36051956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8"/>
          <p:cNvSpPr>
            <a:spLocks noGrp="1" noChangeArrowheads="1"/>
          </p:cNvSpPr>
          <p:nvPr>
            <p:ph type="ctrTitle" idx="4294967295"/>
          </p:nvPr>
        </p:nvSpPr>
        <p:spPr>
          <a:xfrm>
            <a:off x="1143001" y="82550"/>
            <a:ext cx="3429000" cy="466725"/>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Εκτιμάτε ότι το 2016 θα μπορέσετε να ανταποκριθείτε: στις φορολογικές σας υποχρεώσεις; (ΦΠΑ, ΦΜΥ κλπ)</a:t>
            </a:r>
          </a:p>
        </p:txBody>
      </p:sp>
      <p:graphicFrame>
        <p:nvGraphicFramePr>
          <p:cNvPr id="106500" name="Object 3"/>
          <p:cNvGraphicFramePr>
            <a:graphicFrameLocks noChangeAspect="1"/>
          </p:cNvGraphicFramePr>
          <p:nvPr>
            <p:extLst>
              <p:ext uri="{D42A27DB-BD31-4B8C-83A1-F6EECF244321}">
                <p14:modId xmlns:p14="http://schemas.microsoft.com/office/powerpoint/2010/main" val="2991305407"/>
              </p:ext>
            </p:extLst>
          </p:nvPr>
        </p:nvGraphicFramePr>
        <p:xfrm>
          <a:off x="1043608" y="1556792"/>
          <a:ext cx="3822156" cy="3168352"/>
        </p:xfrm>
        <a:graphic>
          <a:graphicData uri="http://schemas.openxmlformats.org/presentationml/2006/ole">
            <mc:AlternateContent xmlns:mc="http://schemas.openxmlformats.org/markup-compatibility/2006">
              <mc:Choice xmlns:v="urn:schemas-microsoft-com:vml" Requires="v">
                <p:oleObj spid="_x0000_s106654" name="Φύλλο εργασίας" r:id="rId5" imgW="4867359" imgH="2952828" progId="Excel.Sheet.8">
                  <p:embed/>
                </p:oleObj>
              </mc:Choice>
              <mc:Fallback>
                <p:oleObj name="Φύλλο εργασίας" r:id="rId5" imgW="4867359" imgH="2952828" progId="Excel.Sheet.8">
                  <p:embed/>
                  <p:pic>
                    <p:nvPicPr>
                      <p:cNvPr id="0" name="Object 3"/>
                      <p:cNvPicPr>
                        <a:picLocks noChangeAspect="1" noChangeArrowheads="1"/>
                      </p:cNvPicPr>
                      <p:nvPr/>
                    </p:nvPicPr>
                    <p:blipFill>
                      <a:blip r:embed="rId6"/>
                      <a:srcRect/>
                      <a:stretch>
                        <a:fillRect/>
                      </a:stretch>
                    </p:blipFill>
                    <p:spPr bwMode="auto">
                      <a:xfrm>
                        <a:off x="1043608" y="1556792"/>
                        <a:ext cx="3822156" cy="3168352"/>
                      </a:xfrm>
                      <a:prstGeom prst="rect">
                        <a:avLst/>
                      </a:prstGeom>
                      <a:noFill/>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56</a:t>
            </a:fld>
            <a:endParaRPr lang="el-GR" altLang="en-US" dirty="0"/>
          </a:p>
        </p:txBody>
      </p:sp>
      <p:sp>
        <p:nvSpPr>
          <p:cNvPr id="2" name="Ορθογώνιο 1"/>
          <p:cNvSpPr/>
          <p:nvPr/>
        </p:nvSpPr>
        <p:spPr>
          <a:xfrm>
            <a:off x="5076056" y="116632"/>
            <a:ext cx="3654152" cy="784830"/>
          </a:xfrm>
          <a:prstGeom prst="rect">
            <a:avLst/>
          </a:prstGeom>
        </p:spPr>
        <p:txBody>
          <a:bodyPr wrap="square">
            <a:spAutoFit/>
          </a:bodyPr>
          <a:lstStyle/>
          <a:p>
            <a:r>
              <a:rPr lang="el-GR" sz="1500" b="1" kern="0" dirty="0">
                <a:solidFill>
                  <a:prstClr val="black"/>
                </a:solidFill>
                <a:latin typeface="Microsoft Sans Serif" panose="020B0604020202020204" pitchFamily="34" charset="0"/>
                <a:ea typeface="+mj-ea"/>
                <a:cs typeface="Microsoft Sans Serif" panose="020B0604020202020204" pitchFamily="34" charset="0"/>
              </a:rPr>
              <a:t>Εκτιμάτε ότι το 2016 θα μπορέσετε να ανταποκριθείτε: στις ασφαλιστικές σας υποχρεώσεις; </a:t>
            </a:r>
            <a:endParaRPr lang="el-GR" dirty="0"/>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val="3295434703"/>
              </p:ext>
            </p:extLst>
          </p:nvPr>
        </p:nvGraphicFramePr>
        <p:xfrm>
          <a:off x="4850904" y="1772816"/>
          <a:ext cx="4104456" cy="3068638"/>
        </p:xfrm>
        <a:graphic>
          <a:graphicData uri="http://schemas.openxmlformats.org/presentationml/2006/ole">
            <mc:AlternateContent xmlns:mc="http://schemas.openxmlformats.org/markup-compatibility/2006">
              <mc:Choice xmlns:v="urn:schemas-microsoft-com:vml" Requires="v">
                <p:oleObj spid="_x0000_s106655" name="Φύλλο εργασίας" r:id="rId8" imgW="4867359" imgH="2952828" progId="Excel.Sheet.8">
                  <p:embed/>
                </p:oleObj>
              </mc:Choice>
              <mc:Fallback>
                <p:oleObj name="Φύλλο εργασίας" r:id="rId8" imgW="4867359" imgH="2952828" progId="Excel.Sheet.8">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0904" y="1772816"/>
                        <a:ext cx="4104456" cy="3068638"/>
                      </a:xfrm>
                      <a:prstGeom prst="rect">
                        <a:avLst/>
                      </a:prstGeom>
                      <a:noFill/>
                      <a:ln>
                        <a:noFill/>
                      </a:ln>
                    </p:spPr>
                  </p:pic>
                </p:oleObj>
              </mc:Fallback>
            </mc:AlternateContent>
          </a:graphicData>
        </a:graphic>
      </p:graphicFrame>
      <p:sp>
        <p:nvSpPr>
          <p:cNvPr id="5" name="Ορθογώνιο 4"/>
          <p:cNvSpPr/>
          <p:nvPr/>
        </p:nvSpPr>
        <p:spPr>
          <a:xfrm>
            <a:off x="1192213" y="4221088"/>
            <a:ext cx="7542584" cy="2308324"/>
          </a:xfrm>
          <a:prstGeom prst="rect">
            <a:avLst/>
          </a:prstGeom>
        </p:spPr>
        <p:txBody>
          <a:bodyPr wrap="square">
            <a:spAutoFit/>
          </a:bodyPr>
          <a:lstStyle/>
          <a:p>
            <a:pPr algn="just"/>
            <a:r>
              <a:rPr lang="el-GR" sz="1600" dirty="0">
                <a:latin typeface="Arial Black"/>
                <a:ea typeface="Times New Roman"/>
                <a:cs typeface="Tahoma"/>
              </a:rPr>
              <a:t>Το κυριότερο πρόβλημα που αντιμετωπίζουν σήμερα οι επιχειρήσεις είναι η συσσώρευση φορολογικών υποχρεώσεων και το απόθεμα χρεών που δημιουργήθηκε, σε συνδυασμό με τα τρέχοντα υψηλά φορολογικά βάρη. Παρά τις ευεργετικές ρυθμίσεις των 100 δόσεων για φορολογικές και ασφαλιστικές οφειλές που μείωσαν εντός του 2015 το ποσοστό των επιχειρήσεων που έχουν ληξιπρόθεσμες οφειλές παραμένει η εκπεφρασμένη αδυναμία τους να εκπληρώσουν τις υψηλές φορολογικές και ασφαλιστικές υποχρεώσεις στο επόμενο εξάμηνο</a:t>
            </a:r>
            <a:endParaRPr lang="el-GR" sz="16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8"/>
          <p:cNvSpPr>
            <a:spLocks noGrp="1" noChangeArrowheads="1"/>
          </p:cNvSpPr>
          <p:nvPr>
            <p:ph type="ctrTitle" idx="4294967295"/>
          </p:nvPr>
        </p:nvSpPr>
        <p:spPr>
          <a:xfrm>
            <a:off x="1143001" y="82550"/>
            <a:ext cx="3645024" cy="1618258"/>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Η επιχείρησή σας έχει αναλάβει να προμηθεύσει με υπηρεσίες ή αγαθά το τελευταίο έτος κάποια υπηρεσία του δημοσίου, κοινωνική υπηρεσία (σχολείο, στρατό, βρεφονηπιακό σταθμό), δήμο, περιφέρεια, κράτος;</a:t>
            </a:r>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val="4155649250"/>
              </p:ext>
            </p:extLst>
          </p:nvPr>
        </p:nvGraphicFramePr>
        <p:xfrm>
          <a:off x="827584" y="1844824"/>
          <a:ext cx="4448995" cy="2520281"/>
        </p:xfrm>
        <a:graphic>
          <a:graphicData uri="http://schemas.openxmlformats.org/presentationml/2006/ole">
            <mc:AlternateContent xmlns:mc="http://schemas.openxmlformats.org/markup-compatibility/2006">
              <mc:Choice xmlns:v="urn:schemas-microsoft-com:vml" Requires="v">
                <p:oleObj spid="_x0000_s503917" name="Φύλλο εργασίας" r:id="rId5" imgW="6114999" imgH="2390850" progId="Excel.Sheet.8">
                  <p:embed/>
                </p:oleObj>
              </mc:Choice>
              <mc:Fallback>
                <p:oleObj name="Φύλλο εργασίας" r:id="rId5" imgW="6114999" imgH="2390850" progId="Excel.Sheet.8">
                  <p:embed/>
                  <p:pic>
                    <p:nvPicPr>
                      <p:cNvPr id="0" name="Object 3"/>
                      <p:cNvPicPr>
                        <a:picLocks noChangeAspect="1" noChangeArrowheads="1"/>
                      </p:cNvPicPr>
                      <p:nvPr/>
                    </p:nvPicPr>
                    <p:blipFill>
                      <a:blip r:embed="rId6"/>
                      <a:srcRect/>
                      <a:stretch>
                        <a:fillRect/>
                      </a:stretch>
                    </p:blipFill>
                    <p:spPr bwMode="auto">
                      <a:xfrm>
                        <a:off x="827584" y="1844824"/>
                        <a:ext cx="4448995" cy="2520281"/>
                      </a:xfrm>
                      <a:prstGeom prst="rect">
                        <a:avLst/>
                      </a:prstGeom>
                      <a:noFill/>
                      <a:ln>
                        <a:noFill/>
                      </a:ln>
                      <a:extLst/>
                    </p:spPr>
                  </p:pic>
                </p:oleObj>
              </mc:Fallback>
            </mc:AlternateContent>
          </a:graphicData>
        </a:graphic>
      </p:graphicFrame>
      <p:sp>
        <p:nvSpPr>
          <p:cNvPr id="5" name="Θέση αριθμού διαφάνειας 4"/>
          <p:cNvSpPr>
            <a:spLocks noGrp="1"/>
          </p:cNvSpPr>
          <p:nvPr>
            <p:ph type="sldNum" sz="quarter" idx="12"/>
          </p:nvPr>
        </p:nvSpPr>
        <p:spPr/>
        <p:txBody>
          <a:bodyPr/>
          <a:lstStyle/>
          <a:p>
            <a:pPr>
              <a:defRPr/>
            </a:pPr>
            <a:fld id="{3123F266-158D-42EB-A49C-3AAC6C8E547E}" type="slidenum">
              <a:rPr lang="el-GR" altLang="en-US" smtClean="0"/>
              <a:pPr>
                <a:defRPr/>
              </a:pPr>
              <a:t>57</a:t>
            </a:fld>
            <a:endParaRPr lang="el-GR" altLang="en-US" dirty="0"/>
          </a:p>
        </p:txBody>
      </p:sp>
      <p:sp>
        <p:nvSpPr>
          <p:cNvPr id="6" name="Rectangle 8"/>
          <p:cNvSpPr>
            <a:spLocks noGrp="1" noChangeArrowheads="1"/>
          </p:cNvSpPr>
          <p:nvPr>
            <p:ph type="ctrTitle" idx="4294967295"/>
          </p:nvPr>
        </p:nvSpPr>
        <p:spPr>
          <a:xfrm>
            <a:off x="4751710" y="188640"/>
            <a:ext cx="4392290" cy="1296144"/>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Έχετε πληρωθεί ή σας χρωστάει το δημόσιο χρήματα;</a:t>
            </a:r>
            <a:br>
              <a:rPr lang="el-GR" sz="1500" b="1" dirty="0" smtClean="0">
                <a:latin typeface="Microsoft Sans Serif" panose="020B0604020202020204" pitchFamily="34" charset="0"/>
                <a:cs typeface="Microsoft Sans Serif" panose="020B0604020202020204" pitchFamily="34" charset="0"/>
              </a:rPr>
            </a:br>
            <a:r>
              <a:rPr lang="el-GR" sz="1400" b="1" dirty="0">
                <a:solidFill>
                  <a:schemeClr val="tx1">
                    <a:lumMod val="65000"/>
                    <a:lumOff val="35000"/>
                  </a:schemeClr>
                </a:solidFill>
                <a:latin typeface="Microsoft Sans Serif" panose="020B0604020202020204" pitchFamily="34" charset="0"/>
                <a:cs typeface="Microsoft Sans Serif" panose="020B0604020202020204" pitchFamily="34" charset="0"/>
              </a:rPr>
              <a:t>ΒΑΣΗ: Όσοι έχουν αναλάβει να προμηθεύσουν το δημόσιο</a:t>
            </a:r>
            <a:endParaRPr lang="el-GR" sz="1400" b="1" dirty="0" smtClean="0">
              <a:latin typeface="Microsoft Sans Serif" panose="020B0604020202020204" pitchFamily="34" charset="0"/>
              <a:cs typeface="Microsoft Sans Serif" panose="020B0604020202020204" pitchFamily="34" charset="0"/>
            </a:endParaRP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2080814504"/>
              </p:ext>
            </p:extLst>
          </p:nvPr>
        </p:nvGraphicFramePr>
        <p:xfrm>
          <a:off x="4674839" y="1988840"/>
          <a:ext cx="4560507" cy="2160240"/>
        </p:xfrm>
        <a:graphic>
          <a:graphicData uri="http://schemas.openxmlformats.org/presentationml/2006/ole">
            <mc:AlternateContent xmlns:mc="http://schemas.openxmlformats.org/markup-compatibility/2006">
              <mc:Choice xmlns:v="urn:schemas-microsoft-com:vml" Requires="v">
                <p:oleObj spid="_x0000_s503918" name="Φύλλο εργασίας" r:id="rId8" imgW="6086365" imgH="2295540" progId="Excel.Sheet.8">
                  <p:embed/>
                </p:oleObj>
              </mc:Choice>
              <mc:Fallback>
                <p:oleObj name="Φύλλο εργασίας" r:id="rId8" imgW="6086365" imgH="2295540" progId="Excel.Sheet.8">
                  <p:embed/>
                  <p:pic>
                    <p:nvPicPr>
                      <p:cNvPr id="0" name="Αντικείμενο 2"/>
                      <p:cNvPicPr>
                        <a:picLocks noChangeAspect="1" noChangeArrowheads="1"/>
                      </p:cNvPicPr>
                      <p:nvPr/>
                    </p:nvPicPr>
                    <p:blipFill>
                      <a:blip r:embed="rId9"/>
                      <a:srcRect/>
                      <a:stretch>
                        <a:fillRect/>
                      </a:stretch>
                    </p:blipFill>
                    <p:spPr bwMode="auto">
                      <a:xfrm>
                        <a:off x="4674839" y="1988840"/>
                        <a:ext cx="4560507" cy="2160240"/>
                      </a:xfrm>
                      <a:prstGeom prst="rect">
                        <a:avLst/>
                      </a:prstGeom>
                      <a:noFill/>
                      <a:ln>
                        <a:noFill/>
                      </a:ln>
                    </p:spPr>
                  </p:pic>
                </p:oleObj>
              </mc:Fallback>
            </mc:AlternateContent>
          </a:graphicData>
        </a:graphic>
      </p:graphicFrame>
      <p:sp>
        <p:nvSpPr>
          <p:cNvPr id="4" name="Ορθογώνιο 3"/>
          <p:cNvSpPr/>
          <p:nvPr/>
        </p:nvSpPr>
        <p:spPr>
          <a:xfrm>
            <a:off x="1547664" y="4725144"/>
            <a:ext cx="7200800" cy="1754326"/>
          </a:xfrm>
          <a:prstGeom prst="rect">
            <a:avLst/>
          </a:prstGeom>
        </p:spPr>
        <p:txBody>
          <a:bodyPr wrap="square">
            <a:spAutoFit/>
          </a:bodyPr>
          <a:lstStyle/>
          <a:p>
            <a:pPr algn="just"/>
            <a:r>
              <a:rPr lang="el-GR" dirty="0" smtClean="0">
                <a:latin typeface="Arial Black"/>
                <a:ea typeface="Times New Roman"/>
                <a:cs typeface="Tahoma"/>
              </a:rPr>
              <a:t>Η χαμηλή συμμετοχή στις δημόσιες συμβάσεις και </a:t>
            </a:r>
            <a:r>
              <a:rPr lang="el-GR" dirty="0">
                <a:latin typeface="Arial Black"/>
                <a:ea typeface="Times New Roman"/>
                <a:cs typeface="Tahoma"/>
              </a:rPr>
              <a:t>τ</a:t>
            </a:r>
            <a:r>
              <a:rPr lang="el-GR" dirty="0" smtClean="0">
                <a:latin typeface="Arial Black"/>
                <a:ea typeface="Times New Roman"/>
                <a:cs typeface="Tahoma"/>
              </a:rPr>
              <a:t>ο </a:t>
            </a:r>
            <a:r>
              <a:rPr lang="el-GR" dirty="0">
                <a:latin typeface="Arial Black"/>
                <a:ea typeface="Times New Roman"/>
                <a:cs typeface="Tahoma"/>
              </a:rPr>
              <a:t>φαινόμενο των καθυστερημένων πληρωμών εκ μέρους  του δημοσίου είναι ένα σημαντικό πρόβλημα που πλήττει τις μικρομεσαίες επιχειρήσεις. </a:t>
            </a:r>
            <a:r>
              <a:rPr lang="el-GR" dirty="0" smtClean="0">
                <a:latin typeface="Arial Black"/>
                <a:ea typeface="Times New Roman"/>
                <a:cs typeface="Tahoma"/>
              </a:rPr>
              <a:t>Το 50,3% </a:t>
            </a:r>
            <a:r>
              <a:rPr lang="el-GR" dirty="0">
                <a:latin typeface="Arial Black"/>
                <a:ea typeface="Times New Roman"/>
                <a:cs typeface="Tahoma"/>
              </a:rPr>
              <a:t>των μικρών </a:t>
            </a:r>
            <a:r>
              <a:rPr lang="el-GR" dirty="0" smtClean="0">
                <a:latin typeface="Arial Black"/>
                <a:ea typeface="Times New Roman"/>
                <a:cs typeface="Tahoma"/>
              </a:rPr>
              <a:t>επιχειρήσεων που έχουν αναλάβει δημόσιο έργο </a:t>
            </a:r>
            <a:r>
              <a:rPr lang="el-GR" dirty="0">
                <a:latin typeface="Arial Black"/>
                <a:ea typeface="Times New Roman"/>
                <a:cs typeface="Tahoma"/>
              </a:rPr>
              <a:t>έχει «λαμβάνειν» από δομές του </a:t>
            </a:r>
            <a:r>
              <a:rPr lang="el-GR" dirty="0" smtClean="0">
                <a:latin typeface="Arial Black"/>
                <a:ea typeface="Times New Roman"/>
                <a:cs typeface="Tahoma"/>
              </a:rPr>
              <a:t>δημοσίου.</a:t>
            </a:r>
            <a:endParaRPr lang="el-GR" dirty="0"/>
          </a:p>
        </p:txBody>
      </p:sp>
    </p:spTree>
    <p:extLst>
      <p:ext uri="{BB962C8B-B14F-4D97-AF65-F5344CB8AC3E}">
        <p14:creationId xmlns:p14="http://schemas.microsoft.com/office/powerpoint/2010/main" val="23036825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8"/>
          <p:cNvSpPr>
            <a:spLocks noGrp="1" noChangeArrowheads="1"/>
          </p:cNvSpPr>
          <p:nvPr>
            <p:ph type="ctrTitle" idx="4294967295"/>
          </p:nvPr>
        </p:nvSpPr>
        <p:spPr>
          <a:xfrm>
            <a:off x="1143000" y="82550"/>
            <a:ext cx="7421563" cy="825500"/>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Η επιχείρησή σας είχε χρηματοδοτηθεί από κάποιο πρόγραμμα επενδύσεων (ΕΣΠΑ, Αναπτυξιακός) την προηγούμενη προγραμματική περίοδο;</a:t>
            </a:r>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val="2923864138"/>
              </p:ext>
            </p:extLst>
          </p:nvPr>
        </p:nvGraphicFramePr>
        <p:xfrm>
          <a:off x="683568" y="1988840"/>
          <a:ext cx="7364413" cy="2860675"/>
        </p:xfrm>
        <a:graphic>
          <a:graphicData uri="http://schemas.openxmlformats.org/presentationml/2006/ole">
            <mc:AlternateContent xmlns:mc="http://schemas.openxmlformats.org/markup-compatibility/2006">
              <mc:Choice xmlns:v="urn:schemas-microsoft-com:vml" Requires="v">
                <p:oleObj spid="_x0000_s505938" name="Φύλλο εργασίας" r:id="rId5" imgW="6115151" imgH="2390848" progId="Excel.Sheet.8">
                  <p:embed/>
                </p:oleObj>
              </mc:Choice>
              <mc:Fallback>
                <p:oleObj name="Φύλλο εργασίας" r:id="rId5" imgW="6115151" imgH="2390848" progId="Excel.Sheet.8">
                  <p:embed/>
                  <p:pic>
                    <p:nvPicPr>
                      <p:cNvPr id="0" name=""/>
                      <p:cNvPicPr>
                        <a:picLocks noChangeAspect="1" noChangeArrowheads="1"/>
                      </p:cNvPicPr>
                      <p:nvPr/>
                    </p:nvPicPr>
                    <p:blipFill>
                      <a:blip r:embed="rId6"/>
                      <a:srcRect/>
                      <a:stretch>
                        <a:fillRect/>
                      </a:stretch>
                    </p:blipFill>
                    <p:spPr bwMode="auto">
                      <a:xfrm>
                        <a:off x="683568" y="1988840"/>
                        <a:ext cx="7364413" cy="286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Θέση αριθμού διαφάνειας 4"/>
          <p:cNvSpPr>
            <a:spLocks noGrp="1"/>
          </p:cNvSpPr>
          <p:nvPr>
            <p:ph type="sldNum" sz="quarter" idx="12"/>
          </p:nvPr>
        </p:nvSpPr>
        <p:spPr/>
        <p:txBody>
          <a:bodyPr/>
          <a:lstStyle/>
          <a:p>
            <a:pPr>
              <a:defRPr/>
            </a:pPr>
            <a:fld id="{3123F266-158D-42EB-A49C-3AAC6C8E547E}" type="slidenum">
              <a:rPr lang="el-GR" altLang="en-US" smtClean="0"/>
              <a:pPr>
                <a:defRPr/>
              </a:pPr>
              <a:t>58</a:t>
            </a:fld>
            <a:endParaRPr lang="el-GR" altLang="en-US" dirty="0"/>
          </a:p>
        </p:txBody>
      </p:sp>
    </p:spTree>
    <p:extLst>
      <p:ext uri="{BB962C8B-B14F-4D97-AF65-F5344CB8AC3E}">
        <p14:creationId xmlns:p14="http://schemas.microsoft.com/office/powerpoint/2010/main" val="20770525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WordArt 14"/>
          <p:cNvSpPr>
            <a:spLocks noChangeArrowheads="1" noChangeShapeType="1" noTextEdit="1"/>
          </p:cNvSpPr>
          <p:nvPr/>
        </p:nvSpPr>
        <p:spPr bwMode="auto">
          <a:xfrm>
            <a:off x="1857375" y="3214688"/>
            <a:ext cx="5786438" cy="571500"/>
          </a:xfrm>
          <a:prstGeom prst="rect">
            <a:avLst/>
          </a:prstGeom>
        </p:spPr>
        <p:txBody>
          <a:bodyPr wrap="none" fromWordArt="1">
            <a:prstTxWarp prst="textPlain">
              <a:avLst>
                <a:gd name="adj" fmla="val 50000"/>
              </a:avLst>
            </a:prstTxWarp>
          </a:bodyPr>
          <a:lstStyle/>
          <a:p>
            <a:pPr algn="ctr"/>
            <a:r>
              <a:rPr lang="el-GR" b="1" kern="10" dirty="0" smtClean="0">
                <a:ln w="15875">
                  <a:solidFill>
                    <a:srgbClr val="660033"/>
                  </a:solidFill>
                  <a:round/>
                  <a:headEnd/>
                  <a:tailEnd/>
                </a:ln>
                <a:solidFill>
                  <a:schemeClr val="bg2">
                    <a:lumMod val="10000"/>
                  </a:schemeClr>
                </a:solidFill>
                <a:latin typeface="Microsoft Sans Serif" panose="020B0604020202020204" pitchFamily="34" charset="0"/>
                <a:cs typeface="Microsoft Sans Serif" panose="020B0604020202020204" pitchFamily="34" charset="0"/>
              </a:rPr>
              <a:t>ΘΕΜΑΤΑ ΕΠΙΚΑΙΡΟΤΗΤΑΣ</a:t>
            </a:r>
            <a:endParaRPr lang="el-GR" b="1" kern="10" dirty="0">
              <a:ln w="15875">
                <a:solidFill>
                  <a:srgbClr val="660033"/>
                </a:solidFill>
                <a:round/>
                <a:headEnd/>
                <a:tailEnd/>
              </a:ln>
              <a:solidFill>
                <a:schemeClr val="bg2">
                  <a:lumMod val="10000"/>
                </a:schemeClr>
              </a:solidFill>
              <a:latin typeface="Microsoft Sans Serif" panose="020B0604020202020204" pitchFamily="34" charset="0"/>
              <a:cs typeface="Microsoft Sans Serif" panose="020B0604020202020204" pitchFamily="34" charset="0"/>
            </a:endParaRPr>
          </a:p>
        </p:txBody>
      </p:sp>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59</a:t>
            </a:fld>
            <a:endParaRPr lang="el-GR"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14"/>
          <p:cNvSpPr>
            <a:spLocks noChangeArrowheads="1" noChangeShapeType="1" noTextEdit="1"/>
          </p:cNvSpPr>
          <p:nvPr/>
        </p:nvSpPr>
        <p:spPr bwMode="auto">
          <a:xfrm>
            <a:off x="1714500" y="3167063"/>
            <a:ext cx="6072188" cy="1000125"/>
          </a:xfrm>
          <a:prstGeom prst="rect">
            <a:avLst/>
          </a:prstGeom>
        </p:spPr>
        <p:txBody>
          <a:bodyPr wrap="none" fromWordArt="1">
            <a:prstTxWarp prst="textPlain">
              <a:avLst>
                <a:gd name="adj" fmla="val 50000"/>
              </a:avLst>
            </a:prstTxWarp>
          </a:bodyPr>
          <a:lstStyle/>
          <a:p>
            <a:pPr algn="ctr"/>
            <a:r>
              <a:rPr lang="el-GR" b="1" kern="10" dirty="0">
                <a:ln w="15875">
                  <a:solidFill>
                    <a:srgbClr val="660033"/>
                  </a:solidFill>
                  <a:round/>
                  <a:headEnd/>
                  <a:tailEnd/>
                </a:ln>
                <a:solidFill>
                  <a:schemeClr val="bg2">
                    <a:lumMod val="10000"/>
                  </a:schemeClr>
                </a:solidFill>
                <a:latin typeface="Microsoft Sans Serif" panose="020B0604020202020204" pitchFamily="34" charset="0"/>
                <a:cs typeface="Microsoft Sans Serif" panose="020B0604020202020204" pitchFamily="34" charset="0"/>
              </a:rPr>
              <a:t>ΓΕΝΙΚΗ ΑΞΙΟΛΟΓΗΣΗ ΠΟΡΕΙΑΣ ΕΠΙΧΕΙΡΗΣΕΩΝ</a:t>
            </a:r>
          </a:p>
          <a:p>
            <a:pPr algn="ctr"/>
            <a:r>
              <a:rPr lang="el-GR" b="1" kern="10" dirty="0">
                <a:ln w="15875">
                  <a:solidFill>
                    <a:srgbClr val="660033"/>
                  </a:solidFill>
                  <a:round/>
                  <a:headEnd/>
                  <a:tailEnd/>
                </a:ln>
                <a:solidFill>
                  <a:schemeClr val="bg2">
                    <a:lumMod val="10000"/>
                  </a:schemeClr>
                </a:solidFill>
                <a:latin typeface="Microsoft Sans Serif" panose="020B0604020202020204" pitchFamily="34" charset="0"/>
                <a:cs typeface="Microsoft Sans Serif" panose="020B0604020202020204" pitchFamily="34" charset="0"/>
              </a:rPr>
              <a:t>(ΑΠΟΤΙΜΗΣΗ / ΠΡΟΒΛΕΨΗ)</a:t>
            </a:r>
          </a:p>
        </p:txBody>
      </p:sp>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6</a:t>
            </a:fld>
            <a:endParaRPr lang="el-GR"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8"/>
          <p:cNvSpPr>
            <a:spLocks noGrp="1" noChangeArrowheads="1"/>
          </p:cNvSpPr>
          <p:nvPr>
            <p:ph type="ctrTitle" idx="4294967295"/>
          </p:nvPr>
        </p:nvSpPr>
        <p:spPr>
          <a:xfrm>
            <a:off x="1182687" y="135334"/>
            <a:ext cx="7421563" cy="681831"/>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Με τα μέχρι σήμερα δεδομένα οι χειμερινές εκπτώσεις έχουν αυξημένη ή μειωμένη κίνηση σε σχέση με πέρυσι;- </a:t>
            </a:r>
            <a:r>
              <a:rPr lang="el-GR" sz="1500" b="1" dirty="0" smtClean="0">
                <a:solidFill>
                  <a:srgbClr val="FF0000"/>
                </a:solidFill>
                <a:latin typeface="Microsoft Sans Serif" panose="020B0604020202020204" pitchFamily="34" charset="0"/>
                <a:cs typeface="Microsoft Sans Serif" panose="020B0604020202020204" pitchFamily="34" charset="0"/>
              </a:rPr>
              <a:t>ΕΜΠΟΡΙΟ-</a:t>
            </a:r>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val="733123773"/>
              </p:ext>
            </p:extLst>
          </p:nvPr>
        </p:nvGraphicFramePr>
        <p:xfrm>
          <a:off x="1813681" y="1484784"/>
          <a:ext cx="6308725" cy="2600325"/>
        </p:xfrm>
        <a:graphic>
          <a:graphicData uri="http://schemas.openxmlformats.org/presentationml/2006/ole">
            <mc:AlternateContent xmlns:mc="http://schemas.openxmlformats.org/markup-compatibility/2006">
              <mc:Choice xmlns:v="urn:schemas-microsoft-com:vml" Requires="v">
                <p:oleObj spid="_x0000_s509010" name="Φύλλο εργασίας" r:id="rId5" imgW="6086365" imgH="2524230" progId="Excel.Sheet.8">
                  <p:embed/>
                </p:oleObj>
              </mc:Choice>
              <mc:Fallback>
                <p:oleObj name="Φύλλο εργασίας" r:id="rId5" imgW="6086365" imgH="2524230" progId="Excel.Sheet.8">
                  <p:embed/>
                  <p:pic>
                    <p:nvPicPr>
                      <p:cNvPr id="0" name=""/>
                      <p:cNvPicPr>
                        <a:picLocks noChangeAspect="1" noChangeArrowheads="1"/>
                      </p:cNvPicPr>
                      <p:nvPr/>
                    </p:nvPicPr>
                    <p:blipFill>
                      <a:blip r:embed="rId6"/>
                      <a:srcRect/>
                      <a:stretch>
                        <a:fillRect/>
                      </a:stretch>
                    </p:blipFill>
                    <p:spPr bwMode="auto">
                      <a:xfrm>
                        <a:off x="1813681" y="1484784"/>
                        <a:ext cx="6308725" cy="2600325"/>
                      </a:xfrm>
                      <a:prstGeom prst="rect">
                        <a:avLst/>
                      </a:prstGeom>
                      <a:noFill/>
                      <a:ln>
                        <a:noFill/>
                      </a:ln>
                    </p:spPr>
                  </p:pic>
                </p:oleObj>
              </mc:Fallback>
            </mc:AlternateContent>
          </a:graphicData>
        </a:graphic>
      </p:graphicFrame>
      <p:sp>
        <p:nvSpPr>
          <p:cNvPr id="5" name="Θέση αριθμού διαφάνειας 4"/>
          <p:cNvSpPr>
            <a:spLocks noGrp="1"/>
          </p:cNvSpPr>
          <p:nvPr>
            <p:ph type="sldNum" sz="quarter" idx="12"/>
          </p:nvPr>
        </p:nvSpPr>
        <p:spPr/>
        <p:txBody>
          <a:bodyPr/>
          <a:lstStyle/>
          <a:p>
            <a:pPr>
              <a:defRPr/>
            </a:pPr>
            <a:fld id="{3123F266-158D-42EB-A49C-3AAC6C8E547E}" type="slidenum">
              <a:rPr lang="el-GR" altLang="en-US" smtClean="0"/>
              <a:pPr>
                <a:defRPr/>
              </a:pPr>
              <a:t>60</a:t>
            </a:fld>
            <a:endParaRPr lang="el-GR" altLang="en-US" dirty="0"/>
          </a:p>
        </p:txBody>
      </p:sp>
      <p:sp>
        <p:nvSpPr>
          <p:cNvPr id="2" name="Ορθογώνιο 1"/>
          <p:cNvSpPr/>
          <p:nvPr/>
        </p:nvSpPr>
        <p:spPr>
          <a:xfrm>
            <a:off x="1403648" y="4149080"/>
            <a:ext cx="7128792" cy="2062103"/>
          </a:xfrm>
          <a:prstGeom prst="rect">
            <a:avLst/>
          </a:prstGeom>
        </p:spPr>
        <p:txBody>
          <a:bodyPr wrap="square">
            <a:spAutoFit/>
          </a:bodyPr>
          <a:lstStyle/>
          <a:p>
            <a:pPr lvl="0" algn="just">
              <a:spcAft>
                <a:spcPts val="0"/>
              </a:spcAft>
            </a:pPr>
            <a:r>
              <a:rPr lang="el-GR" sz="1600" b="1" dirty="0" smtClean="0">
                <a:latin typeface="Arial Black"/>
                <a:ea typeface="Times New Roman"/>
                <a:cs typeface="Tahoma"/>
              </a:rPr>
              <a:t>Τα </a:t>
            </a:r>
            <a:r>
              <a:rPr lang="el-GR" sz="1600" b="1" dirty="0">
                <a:latin typeface="Arial Black"/>
                <a:ea typeface="Times New Roman"/>
                <a:cs typeface="Tahoma"/>
              </a:rPr>
              <a:t>οικονομικά αποτελέσματα από τις χειμερινές εκπτώσεις ήταν απογοητευτικά, καθώς μόνο το 5% των εμπορικών επιχειρήσεων δήλωσε αύξηση της κίνησης (61,3% δήλωσε μείωση). Σε αυτή τη συνθήκη συνετέλεσε και η περιορισμένη πρόσβαση των μικρών επιχειρήσεων σε ψηφιακές- ηλεκτρονικές συναλλαγές,  που δημιούργησε όρους συγκέντρωσης σε ορισμένους κλάδους και μεγέθη επιχειρήσεων.</a:t>
            </a:r>
            <a:endParaRPr lang="el-GR" sz="1600" dirty="0">
              <a:effectLst/>
              <a:latin typeface="Times New Roman"/>
              <a:ea typeface="Times New Roman"/>
              <a:cs typeface="Tahoma"/>
            </a:endParaRPr>
          </a:p>
        </p:txBody>
      </p:sp>
    </p:spTree>
    <p:extLst>
      <p:ext uri="{BB962C8B-B14F-4D97-AF65-F5344CB8AC3E}">
        <p14:creationId xmlns:p14="http://schemas.microsoft.com/office/powerpoint/2010/main" val="185133204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8"/>
          <p:cNvSpPr>
            <a:spLocks noGrp="1" noChangeArrowheads="1"/>
          </p:cNvSpPr>
          <p:nvPr>
            <p:ph type="ctrTitle" idx="4294967295"/>
          </p:nvPr>
        </p:nvSpPr>
        <p:spPr>
          <a:xfrm>
            <a:off x="1143001" y="82550"/>
            <a:ext cx="3284984" cy="825500"/>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Για τις συναλλαγές σας με πελάτες και προμηθευτές , η επιχείρησή σας διαθέτει</a:t>
            </a:r>
            <a:br>
              <a:rPr lang="el-GR" sz="1500" b="1" dirty="0" smtClean="0">
                <a:latin typeface="Microsoft Sans Serif" panose="020B0604020202020204" pitchFamily="34" charset="0"/>
                <a:cs typeface="Microsoft Sans Serif" panose="020B0604020202020204" pitchFamily="34" charset="0"/>
              </a:rPr>
            </a:br>
            <a:r>
              <a:rPr lang="el-GR" sz="1500" b="1" dirty="0" smtClean="0">
                <a:latin typeface="Microsoft Sans Serif" panose="020B0604020202020204" pitchFamily="34" charset="0"/>
                <a:cs typeface="Microsoft Sans Serif" panose="020B0604020202020204" pitchFamily="34" charset="0"/>
              </a:rPr>
              <a:t> </a:t>
            </a:r>
            <a:r>
              <a:rPr lang="en-US" sz="1500" b="1" dirty="0" smtClean="0">
                <a:latin typeface="Microsoft Sans Serif" panose="020B0604020202020204" pitchFamily="34" charset="0"/>
                <a:cs typeface="Microsoft Sans Serif" panose="020B0604020202020204" pitchFamily="34" charset="0"/>
              </a:rPr>
              <a:t>e-banking</a:t>
            </a:r>
            <a:r>
              <a:rPr lang="el-GR" sz="1500" b="1" dirty="0" smtClean="0">
                <a:latin typeface="Microsoft Sans Serif" panose="020B0604020202020204" pitchFamily="34" charset="0"/>
                <a:cs typeface="Microsoft Sans Serif" panose="020B0604020202020204" pitchFamily="34" charset="0"/>
              </a:rPr>
              <a:t>;</a:t>
            </a:r>
          </a:p>
        </p:txBody>
      </p:sp>
      <p:graphicFrame>
        <p:nvGraphicFramePr>
          <p:cNvPr id="3" name="Αντικείμενο 2"/>
          <p:cNvGraphicFramePr>
            <a:graphicFrameLocks noChangeAspect="1"/>
          </p:cNvGraphicFramePr>
          <p:nvPr>
            <p:extLst>
              <p:ext uri="{D42A27DB-BD31-4B8C-83A1-F6EECF244321}">
                <p14:modId xmlns:p14="http://schemas.microsoft.com/office/powerpoint/2010/main" val="492242071"/>
              </p:ext>
            </p:extLst>
          </p:nvPr>
        </p:nvGraphicFramePr>
        <p:xfrm>
          <a:off x="827584" y="1052736"/>
          <a:ext cx="3816424" cy="2088232"/>
        </p:xfrm>
        <a:graphic>
          <a:graphicData uri="http://schemas.openxmlformats.org/presentationml/2006/ole">
            <mc:AlternateContent xmlns:mc="http://schemas.openxmlformats.org/markup-compatibility/2006">
              <mc:Choice xmlns:v="urn:schemas-microsoft-com:vml" Requires="v">
                <p:oleObj spid="_x0000_s511079" name="Φύλλο εργασίας" r:id="rId5" imgW="6114999" imgH="2390850" progId="Excel.Sheet.8">
                  <p:embed/>
                </p:oleObj>
              </mc:Choice>
              <mc:Fallback>
                <p:oleObj name="Φύλλο εργασίας" r:id="rId5" imgW="6114999" imgH="2390850" progId="Excel.Sheet.8">
                  <p:embed/>
                  <p:pic>
                    <p:nvPicPr>
                      <p:cNvPr id="0" name=""/>
                      <p:cNvPicPr>
                        <a:picLocks noChangeAspect="1" noChangeArrowheads="1"/>
                      </p:cNvPicPr>
                      <p:nvPr/>
                    </p:nvPicPr>
                    <p:blipFill>
                      <a:blip r:embed="rId6"/>
                      <a:srcRect/>
                      <a:stretch>
                        <a:fillRect/>
                      </a:stretch>
                    </p:blipFill>
                    <p:spPr bwMode="auto">
                      <a:xfrm>
                        <a:off x="827584" y="1052736"/>
                        <a:ext cx="3816424" cy="2088232"/>
                      </a:xfrm>
                      <a:prstGeom prst="rect">
                        <a:avLst/>
                      </a:prstGeom>
                      <a:noFill/>
                      <a:ln>
                        <a:noFill/>
                      </a:ln>
                      <a:extLst/>
                    </p:spPr>
                  </p:pic>
                </p:oleObj>
              </mc:Fallback>
            </mc:AlternateContent>
          </a:graphicData>
        </a:graphic>
      </p:graphicFrame>
      <p:sp>
        <p:nvSpPr>
          <p:cNvPr id="5" name="Θέση αριθμού διαφάνειας 4"/>
          <p:cNvSpPr>
            <a:spLocks noGrp="1"/>
          </p:cNvSpPr>
          <p:nvPr>
            <p:ph type="sldNum" sz="quarter" idx="12"/>
          </p:nvPr>
        </p:nvSpPr>
        <p:spPr/>
        <p:txBody>
          <a:bodyPr/>
          <a:lstStyle/>
          <a:p>
            <a:pPr>
              <a:defRPr/>
            </a:pPr>
            <a:fld id="{3123F266-158D-42EB-A49C-3AAC6C8E547E}" type="slidenum">
              <a:rPr lang="el-GR" altLang="en-US" smtClean="0"/>
              <a:pPr>
                <a:defRPr/>
              </a:pPr>
              <a:t>61</a:t>
            </a:fld>
            <a:endParaRPr lang="el-GR" altLang="en-US" dirty="0"/>
          </a:p>
        </p:txBody>
      </p:sp>
      <p:sp>
        <p:nvSpPr>
          <p:cNvPr id="6" name="Rectangle 8"/>
          <p:cNvSpPr>
            <a:spLocks noGrp="1" noChangeArrowheads="1"/>
          </p:cNvSpPr>
          <p:nvPr>
            <p:ph type="ctrTitle" idx="4294967295"/>
          </p:nvPr>
        </p:nvSpPr>
        <p:spPr>
          <a:xfrm>
            <a:off x="5062761" y="116632"/>
            <a:ext cx="4104456" cy="908050"/>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Έχετε στην επιχείρησή σας μηχάνημα για συναλλαγές με κάρτες (πιστωτικές ή χρεωστικές);</a:t>
            </a: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455282461"/>
              </p:ext>
            </p:extLst>
          </p:nvPr>
        </p:nvGraphicFramePr>
        <p:xfrm>
          <a:off x="4499992" y="1124744"/>
          <a:ext cx="4523261" cy="2088232"/>
        </p:xfrm>
        <a:graphic>
          <a:graphicData uri="http://schemas.openxmlformats.org/presentationml/2006/ole">
            <mc:AlternateContent xmlns:mc="http://schemas.openxmlformats.org/markup-compatibility/2006">
              <mc:Choice xmlns:v="urn:schemas-microsoft-com:vml" Requires="v">
                <p:oleObj spid="_x0000_s511080" name="Φύλλο εργασίας" r:id="rId8" imgW="6115151" imgH="2390848" progId="Excel.Sheet.8">
                  <p:embed/>
                </p:oleObj>
              </mc:Choice>
              <mc:Fallback>
                <p:oleObj name="Φύλλο εργασίας" r:id="rId8" imgW="6115151" imgH="2390848" progId="Excel.Sheet.8">
                  <p:embed/>
                  <p:pic>
                    <p:nvPicPr>
                      <p:cNvPr id="0" name="Αντικείμενο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9992" y="1124744"/>
                        <a:ext cx="4523261" cy="2088232"/>
                      </a:xfrm>
                      <a:prstGeom prst="rect">
                        <a:avLst/>
                      </a:prstGeom>
                      <a:noFill/>
                      <a:ln>
                        <a:noFill/>
                      </a:ln>
                    </p:spPr>
                  </p:pic>
                </p:oleObj>
              </mc:Fallback>
            </mc:AlternateContent>
          </a:graphicData>
        </a:graphic>
      </p:graphicFrame>
      <p:graphicFrame>
        <p:nvGraphicFramePr>
          <p:cNvPr id="7" name="Πίνακας 6"/>
          <p:cNvGraphicFramePr>
            <a:graphicFrameLocks noGrp="1"/>
          </p:cNvGraphicFramePr>
          <p:nvPr>
            <p:extLst>
              <p:ext uri="{D42A27DB-BD31-4B8C-83A1-F6EECF244321}">
                <p14:modId xmlns:p14="http://schemas.microsoft.com/office/powerpoint/2010/main" val="3995308238"/>
              </p:ext>
            </p:extLst>
          </p:nvPr>
        </p:nvGraphicFramePr>
        <p:xfrm>
          <a:off x="1619672" y="4437112"/>
          <a:ext cx="6192689" cy="1655445"/>
        </p:xfrm>
        <a:graphic>
          <a:graphicData uri="http://schemas.openxmlformats.org/drawingml/2006/table">
            <a:tbl>
              <a:tblPr firstRow="1" firstCol="1" bandRow="1"/>
              <a:tblGrid>
                <a:gridCol w="2350997"/>
                <a:gridCol w="1051645"/>
                <a:gridCol w="1051645"/>
                <a:gridCol w="869201"/>
                <a:gridCol w="869201"/>
              </a:tblGrid>
              <a:tr h="0">
                <a:tc>
                  <a:txBody>
                    <a:bodyPr/>
                    <a:lstStyle/>
                    <a:p>
                      <a:pPr algn="just">
                        <a:spcAft>
                          <a:spcPts val="0"/>
                        </a:spcAft>
                      </a:pPr>
                      <a:r>
                        <a:rPr lang="el-GR" sz="1200" u="none" strike="noStrike" dirty="0">
                          <a:solidFill>
                            <a:srgbClr val="FFFFFF"/>
                          </a:solidFill>
                          <a:effectLst/>
                          <a:latin typeface="Arial Narrow"/>
                          <a:ea typeface="Times New Roman"/>
                        </a:rPr>
                        <a:t> </a:t>
                      </a:r>
                      <a:endParaRPr lang="el-GR" sz="1200" dirty="0">
                        <a:effectLst/>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c gridSpan="2">
                  <a:txBody>
                    <a:bodyPr/>
                    <a:lstStyle/>
                    <a:p>
                      <a:pPr algn="ctr">
                        <a:spcAft>
                          <a:spcPts val="0"/>
                        </a:spcAft>
                      </a:pPr>
                      <a:r>
                        <a:rPr lang="el-GR" sz="1200" u="sng">
                          <a:solidFill>
                            <a:srgbClr val="FFFFFF"/>
                          </a:solidFill>
                          <a:effectLst/>
                          <a:latin typeface="Arial Narrow"/>
                          <a:ea typeface="Times New Roman"/>
                        </a:rPr>
                        <a:t>ΙΟΥΛΙΟΣ 2015</a:t>
                      </a:r>
                      <a:endParaRPr lang="el-GR" sz="1200">
                        <a:effectLst/>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c hMerge="1">
                  <a:txBody>
                    <a:bodyPr/>
                    <a:lstStyle/>
                    <a:p>
                      <a:endParaRPr lang="el-GR"/>
                    </a:p>
                  </a:txBody>
                  <a:tcPr/>
                </a:tc>
                <a:tc gridSpan="2">
                  <a:txBody>
                    <a:bodyPr/>
                    <a:lstStyle/>
                    <a:p>
                      <a:pPr algn="ctr">
                        <a:spcAft>
                          <a:spcPts val="0"/>
                        </a:spcAft>
                      </a:pPr>
                      <a:r>
                        <a:rPr lang="el-GR" sz="1200" u="sng">
                          <a:solidFill>
                            <a:srgbClr val="FFFFFF"/>
                          </a:solidFill>
                          <a:effectLst/>
                          <a:latin typeface="Arial Narrow"/>
                          <a:ea typeface="Times New Roman"/>
                        </a:rPr>
                        <a:t>ΦΕΒΡΟΥΑΡΙΟΣ 2016</a:t>
                      </a:r>
                      <a:endParaRPr lang="el-GR" sz="1200">
                        <a:effectLst/>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0504D"/>
                    </a:solidFill>
                  </a:tcPr>
                </a:tc>
                <a:tc hMerge="1">
                  <a:txBody>
                    <a:bodyPr/>
                    <a:lstStyle/>
                    <a:p>
                      <a:endParaRPr lang="el-GR"/>
                    </a:p>
                  </a:txBody>
                  <a:tcPr/>
                </a:tc>
              </a:tr>
              <a:tr h="0">
                <a:tc>
                  <a:txBody>
                    <a:bodyPr/>
                    <a:lstStyle/>
                    <a:p>
                      <a:pPr algn="just">
                        <a:spcAft>
                          <a:spcPts val="0"/>
                        </a:spcAft>
                      </a:pPr>
                      <a:r>
                        <a:rPr lang="el-GR" sz="1200" u="none" strike="noStrike">
                          <a:solidFill>
                            <a:srgbClr val="FFFFFF"/>
                          </a:solidFill>
                          <a:effectLst/>
                          <a:latin typeface="Arial Narrow"/>
                          <a:ea typeface="Times New Roman"/>
                        </a:rPr>
                        <a:t> </a:t>
                      </a:r>
                      <a:endParaRPr lang="el-GR" sz="1200">
                        <a:effectLst/>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C0504D"/>
                    </a:solidFill>
                  </a:tcPr>
                </a:tc>
                <a:tc>
                  <a:txBody>
                    <a:bodyPr/>
                    <a:lstStyle/>
                    <a:p>
                      <a:pPr algn="ctr">
                        <a:spcAft>
                          <a:spcPts val="0"/>
                        </a:spcAft>
                      </a:pPr>
                      <a:r>
                        <a:rPr lang="el-GR" sz="1200" b="1" u="sng">
                          <a:effectLst/>
                          <a:latin typeface="Arial Narrow"/>
                          <a:ea typeface="Times New Roman"/>
                        </a:rPr>
                        <a:t>ΝΑΙ</a:t>
                      </a:r>
                      <a:endParaRPr lang="el-GR" sz="1200">
                        <a:effectLst/>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spcAft>
                          <a:spcPts val="0"/>
                        </a:spcAft>
                      </a:pPr>
                      <a:r>
                        <a:rPr lang="el-GR" sz="1200" b="1" u="sng">
                          <a:effectLst/>
                          <a:latin typeface="Arial Narrow"/>
                          <a:ea typeface="Times New Roman"/>
                        </a:rPr>
                        <a:t>ΟΧΙ</a:t>
                      </a:r>
                      <a:endParaRPr lang="el-GR" sz="1200">
                        <a:effectLst/>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spcAft>
                          <a:spcPts val="0"/>
                        </a:spcAft>
                      </a:pPr>
                      <a:r>
                        <a:rPr lang="el-GR" sz="1200" b="1" u="sng">
                          <a:effectLst/>
                          <a:latin typeface="Arial Narrow"/>
                          <a:ea typeface="Times New Roman"/>
                        </a:rPr>
                        <a:t>ΝΑΙ</a:t>
                      </a:r>
                      <a:endParaRPr lang="el-GR" sz="1200">
                        <a:effectLst/>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c>
                  <a:txBody>
                    <a:bodyPr/>
                    <a:lstStyle/>
                    <a:p>
                      <a:pPr algn="ctr">
                        <a:spcAft>
                          <a:spcPts val="0"/>
                        </a:spcAft>
                      </a:pPr>
                      <a:r>
                        <a:rPr lang="el-GR" sz="1200" b="1" u="sng">
                          <a:effectLst/>
                          <a:latin typeface="Arial Narrow"/>
                          <a:ea typeface="Times New Roman"/>
                        </a:rPr>
                        <a:t>ΟΧΙ</a:t>
                      </a:r>
                      <a:endParaRPr lang="el-GR" sz="1200">
                        <a:effectLst/>
                        <a:latin typeface="Times New Roman"/>
                        <a:ea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a:noFill/>
                    </a:lnB>
                    <a:solidFill>
                      <a:srgbClr val="D8D8D8"/>
                    </a:solidFill>
                  </a:tcPr>
                </a:tc>
              </a:tr>
              <a:tr h="0">
                <a:tc>
                  <a:txBody>
                    <a:bodyPr/>
                    <a:lstStyle/>
                    <a:p>
                      <a:pPr algn="just">
                        <a:spcAft>
                          <a:spcPts val="0"/>
                        </a:spcAft>
                      </a:pPr>
                      <a:r>
                        <a:rPr lang="el-GR" sz="1200" b="1" u="sng">
                          <a:effectLst/>
                          <a:latin typeface="Arial Narrow"/>
                          <a:ea typeface="Times New Roman"/>
                        </a:rPr>
                        <a:t>Ε-ΒΑΝΚΙΝ</a:t>
                      </a:r>
                      <a:r>
                        <a:rPr lang="en-US" sz="1200" b="1" u="sng">
                          <a:effectLst/>
                          <a:latin typeface="Arial Narrow"/>
                          <a:ea typeface="Times New Roman"/>
                        </a:rPr>
                        <a:t>G</a:t>
                      </a:r>
                      <a:endParaRPr lang="el-GR" sz="1200">
                        <a:effectLst/>
                        <a:latin typeface="Times New Roman"/>
                        <a:ea typeface="Times New Roman"/>
                      </a:endParaRPr>
                    </a:p>
                  </a:txBody>
                  <a:tcPr marL="68580" marR="68580" marT="0" marB="0">
                    <a:lnL>
                      <a:noFill/>
                    </a:lnL>
                    <a:lnR>
                      <a:noFill/>
                    </a:lnR>
                    <a:lnT>
                      <a:noFill/>
                    </a:lnT>
                    <a:lnB>
                      <a:noFill/>
                    </a:lnB>
                    <a:solidFill>
                      <a:srgbClr val="C0504D"/>
                    </a:solidFill>
                  </a:tcPr>
                </a:tc>
                <a:tc>
                  <a:txBody>
                    <a:bodyPr/>
                    <a:lstStyle/>
                    <a:p>
                      <a:pPr algn="ctr">
                        <a:spcAft>
                          <a:spcPts val="0"/>
                        </a:spcAft>
                      </a:pPr>
                      <a:r>
                        <a:rPr lang="el-GR" sz="1200" b="1" i="1">
                          <a:effectLst/>
                          <a:latin typeface="Arial Narrow"/>
                          <a:ea typeface="Times New Roman"/>
                        </a:rPr>
                        <a:t>48,5</a:t>
                      </a:r>
                      <a:endParaRPr lang="el-GR" sz="1200">
                        <a:effectLst/>
                        <a:latin typeface="Times New Roman"/>
                        <a:ea typeface="Times New Roman"/>
                      </a:endParaRPr>
                    </a:p>
                  </a:txBody>
                  <a:tcPr marL="68580" marR="68580" marT="0" marB="0">
                    <a:lnL>
                      <a:noFill/>
                    </a:lnL>
                    <a:lnR>
                      <a:noFill/>
                    </a:lnR>
                    <a:lnT>
                      <a:noFill/>
                    </a:lnT>
                    <a:lnB>
                      <a:noFill/>
                    </a:lnB>
                  </a:tcPr>
                </a:tc>
                <a:tc>
                  <a:txBody>
                    <a:bodyPr/>
                    <a:lstStyle/>
                    <a:p>
                      <a:pPr algn="ctr">
                        <a:spcAft>
                          <a:spcPts val="0"/>
                        </a:spcAft>
                      </a:pPr>
                      <a:r>
                        <a:rPr lang="el-GR" sz="1200" b="1" i="1">
                          <a:effectLst/>
                          <a:latin typeface="Arial Narrow"/>
                          <a:ea typeface="Times New Roman"/>
                        </a:rPr>
                        <a:t>51,4</a:t>
                      </a:r>
                      <a:endParaRPr lang="el-GR" sz="1200">
                        <a:effectLst/>
                        <a:latin typeface="Times New Roman"/>
                        <a:ea typeface="Times New Roman"/>
                      </a:endParaRPr>
                    </a:p>
                  </a:txBody>
                  <a:tcPr marL="68580" marR="68580" marT="0" marB="0">
                    <a:lnL>
                      <a:noFill/>
                    </a:lnL>
                    <a:lnR>
                      <a:noFill/>
                    </a:lnR>
                    <a:lnT>
                      <a:noFill/>
                    </a:lnT>
                    <a:lnB>
                      <a:noFill/>
                    </a:lnB>
                  </a:tcPr>
                </a:tc>
                <a:tc>
                  <a:txBody>
                    <a:bodyPr/>
                    <a:lstStyle/>
                    <a:p>
                      <a:pPr algn="ctr">
                        <a:spcAft>
                          <a:spcPts val="0"/>
                        </a:spcAft>
                      </a:pPr>
                      <a:r>
                        <a:rPr lang="el-GR" sz="1200" b="1" i="1">
                          <a:effectLst/>
                          <a:latin typeface="Arial Narrow"/>
                          <a:ea typeface="Times New Roman"/>
                        </a:rPr>
                        <a:t>61,2</a:t>
                      </a:r>
                      <a:endParaRPr lang="el-GR" sz="1200">
                        <a:effectLst/>
                        <a:latin typeface="Times New Roman"/>
                        <a:ea typeface="Times New Roman"/>
                      </a:endParaRPr>
                    </a:p>
                  </a:txBody>
                  <a:tcPr marL="68580" marR="68580" marT="0" marB="0">
                    <a:lnL>
                      <a:noFill/>
                    </a:lnL>
                    <a:lnR>
                      <a:noFill/>
                    </a:lnR>
                    <a:lnT>
                      <a:noFill/>
                    </a:lnT>
                    <a:lnB>
                      <a:noFill/>
                    </a:lnB>
                  </a:tcPr>
                </a:tc>
                <a:tc>
                  <a:txBody>
                    <a:bodyPr/>
                    <a:lstStyle/>
                    <a:p>
                      <a:pPr algn="ctr">
                        <a:spcAft>
                          <a:spcPts val="0"/>
                        </a:spcAft>
                      </a:pPr>
                      <a:r>
                        <a:rPr lang="el-GR" sz="1200" b="1" i="1">
                          <a:effectLst/>
                          <a:latin typeface="Arial Narrow"/>
                          <a:ea typeface="Times New Roman"/>
                        </a:rPr>
                        <a:t>38,2</a:t>
                      </a:r>
                      <a:endParaRPr lang="el-GR" sz="1200">
                        <a:effectLst/>
                        <a:latin typeface="Times New Roman"/>
                        <a:ea typeface="Times New Roman"/>
                      </a:endParaRPr>
                    </a:p>
                  </a:txBody>
                  <a:tcPr marL="68580" marR="68580" marT="0" marB="0">
                    <a:lnL>
                      <a:noFill/>
                    </a:lnL>
                    <a:lnR>
                      <a:noFill/>
                    </a:lnR>
                    <a:lnT>
                      <a:noFill/>
                    </a:lnT>
                    <a:lnB>
                      <a:noFill/>
                    </a:lnB>
                  </a:tcPr>
                </a:tc>
              </a:tr>
              <a:tr h="95250">
                <a:tc rowSpan="3">
                  <a:txBody>
                    <a:bodyPr/>
                    <a:lstStyle/>
                    <a:p>
                      <a:pPr algn="r">
                        <a:spcAft>
                          <a:spcPts val="0"/>
                        </a:spcAft>
                      </a:pPr>
                      <a:r>
                        <a:rPr lang="el-GR" sz="900" b="1" i="1">
                          <a:effectLst/>
                          <a:latin typeface="Arial Narrow"/>
                          <a:ea typeface="Times New Roman"/>
                        </a:rPr>
                        <a:t>Εμπόριο</a:t>
                      </a:r>
                      <a:endParaRPr lang="el-GR" sz="1200">
                        <a:effectLst/>
                        <a:latin typeface="Times New Roman"/>
                        <a:ea typeface="Times New Roman"/>
                      </a:endParaRPr>
                    </a:p>
                    <a:p>
                      <a:pPr algn="r">
                        <a:spcAft>
                          <a:spcPts val="0"/>
                        </a:spcAft>
                      </a:pPr>
                      <a:r>
                        <a:rPr lang="el-GR" sz="900" b="1" i="1">
                          <a:effectLst/>
                          <a:latin typeface="Arial Narrow"/>
                          <a:ea typeface="Times New Roman"/>
                        </a:rPr>
                        <a:t>Μεταποίηση</a:t>
                      </a:r>
                      <a:endParaRPr lang="el-GR" sz="1200">
                        <a:effectLst/>
                        <a:latin typeface="Times New Roman"/>
                        <a:ea typeface="Times New Roman"/>
                      </a:endParaRPr>
                    </a:p>
                    <a:p>
                      <a:pPr algn="r">
                        <a:spcAft>
                          <a:spcPts val="0"/>
                        </a:spcAft>
                      </a:pPr>
                      <a:r>
                        <a:rPr lang="el-GR" sz="900" b="1" i="1">
                          <a:effectLst/>
                          <a:latin typeface="Arial Narrow"/>
                          <a:ea typeface="Times New Roman"/>
                        </a:rPr>
                        <a:t>Υπηρεσίες</a:t>
                      </a:r>
                      <a:endParaRPr lang="el-GR" sz="1200">
                        <a:effectLst/>
                        <a:latin typeface="Times New Roman"/>
                        <a:ea typeface="Times New Roman"/>
                      </a:endParaRPr>
                    </a:p>
                  </a:txBody>
                  <a:tcPr marL="68580" marR="68580" marT="0" marB="0">
                    <a:lnL>
                      <a:noFill/>
                    </a:lnL>
                    <a:lnR>
                      <a:noFill/>
                    </a:lnR>
                    <a:lnT>
                      <a:noFill/>
                    </a:lnT>
                    <a:lnB>
                      <a:noFill/>
                    </a:lnB>
                    <a:solidFill>
                      <a:srgbClr val="D9D9D9"/>
                    </a:solidFill>
                  </a:tcPr>
                </a:tc>
                <a:tc>
                  <a:txBody>
                    <a:bodyPr/>
                    <a:lstStyle/>
                    <a:p>
                      <a:pPr algn="ctr">
                        <a:spcAft>
                          <a:spcPts val="0"/>
                        </a:spcAft>
                      </a:pPr>
                      <a:r>
                        <a:rPr lang="el-GR" sz="1000" i="1">
                          <a:effectLst/>
                          <a:latin typeface="Arial Narrow"/>
                          <a:ea typeface="Times New Roman"/>
                        </a:rPr>
                        <a:t>46,7</a:t>
                      </a:r>
                      <a:endParaRPr lang="el-GR" sz="1200">
                        <a:effectLst/>
                        <a:latin typeface="Times New Roman"/>
                        <a:ea typeface="Times New Roman"/>
                      </a:endParaRPr>
                    </a:p>
                  </a:txBody>
                  <a:tcPr marL="68580" marR="68580" marT="0" marB="0">
                    <a:lnL>
                      <a:noFill/>
                    </a:lnL>
                    <a:lnR>
                      <a:noFill/>
                    </a:lnR>
                    <a:lnT>
                      <a:noFill/>
                    </a:lnT>
                    <a:lnB>
                      <a:noFill/>
                    </a:lnB>
                    <a:solidFill>
                      <a:srgbClr val="D8D8D8"/>
                    </a:solidFill>
                  </a:tcPr>
                </a:tc>
                <a:tc>
                  <a:txBody>
                    <a:bodyPr/>
                    <a:lstStyle/>
                    <a:p>
                      <a:pPr algn="ctr">
                        <a:spcAft>
                          <a:spcPts val="0"/>
                        </a:spcAft>
                      </a:pPr>
                      <a:r>
                        <a:rPr lang="el-GR" sz="1000" i="1">
                          <a:effectLst/>
                          <a:latin typeface="Arial Narrow"/>
                          <a:ea typeface="Times New Roman"/>
                        </a:rPr>
                        <a:t>53,3</a:t>
                      </a:r>
                      <a:endParaRPr lang="el-GR" sz="1200">
                        <a:effectLst/>
                        <a:latin typeface="Times New Roman"/>
                        <a:ea typeface="Times New Roman"/>
                      </a:endParaRPr>
                    </a:p>
                  </a:txBody>
                  <a:tcPr marL="68580" marR="68580" marT="0" marB="0">
                    <a:lnL>
                      <a:noFill/>
                    </a:lnL>
                    <a:lnR>
                      <a:noFill/>
                    </a:lnR>
                    <a:lnT>
                      <a:noFill/>
                    </a:lnT>
                    <a:lnB>
                      <a:noFill/>
                    </a:lnB>
                    <a:solidFill>
                      <a:srgbClr val="D8D8D8"/>
                    </a:solidFill>
                  </a:tcPr>
                </a:tc>
                <a:tc>
                  <a:txBody>
                    <a:bodyPr/>
                    <a:lstStyle/>
                    <a:p>
                      <a:pPr algn="ctr">
                        <a:spcAft>
                          <a:spcPts val="0"/>
                        </a:spcAft>
                      </a:pPr>
                      <a:r>
                        <a:rPr lang="el-GR" sz="1000" i="1">
                          <a:effectLst/>
                          <a:latin typeface="Arial Narrow"/>
                          <a:ea typeface="Times New Roman"/>
                        </a:rPr>
                        <a:t>64,3</a:t>
                      </a:r>
                      <a:endParaRPr lang="el-GR" sz="1200">
                        <a:effectLst/>
                        <a:latin typeface="Times New Roman"/>
                        <a:ea typeface="Times New Roman"/>
                      </a:endParaRPr>
                    </a:p>
                  </a:txBody>
                  <a:tcPr marL="68580" marR="68580" marT="0" marB="0">
                    <a:lnL>
                      <a:noFill/>
                    </a:lnL>
                    <a:lnR>
                      <a:noFill/>
                    </a:lnR>
                    <a:lnT>
                      <a:noFill/>
                    </a:lnT>
                    <a:lnB>
                      <a:noFill/>
                    </a:lnB>
                    <a:solidFill>
                      <a:srgbClr val="D8D8D8"/>
                    </a:solidFill>
                  </a:tcPr>
                </a:tc>
                <a:tc>
                  <a:txBody>
                    <a:bodyPr/>
                    <a:lstStyle/>
                    <a:p>
                      <a:pPr algn="ctr">
                        <a:spcAft>
                          <a:spcPts val="0"/>
                        </a:spcAft>
                      </a:pPr>
                      <a:r>
                        <a:rPr lang="el-GR" sz="1000" i="1">
                          <a:effectLst/>
                          <a:latin typeface="Arial Narrow"/>
                          <a:ea typeface="Times New Roman"/>
                        </a:rPr>
                        <a:t>34,9</a:t>
                      </a:r>
                      <a:endParaRPr lang="el-GR" sz="1200">
                        <a:effectLst/>
                        <a:latin typeface="Times New Roman"/>
                        <a:ea typeface="Times New Roman"/>
                      </a:endParaRPr>
                    </a:p>
                  </a:txBody>
                  <a:tcPr marL="68580" marR="68580" marT="0" marB="0">
                    <a:lnL>
                      <a:noFill/>
                    </a:lnL>
                    <a:lnR>
                      <a:noFill/>
                    </a:lnR>
                    <a:lnT>
                      <a:noFill/>
                    </a:lnT>
                    <a:lnB>
                      <a:noFill/>
                    </a:lnB>
                    <a:solidFill>
                      <a:srgbClr val="D8D8D8"/>
                    </a:solidFill>
                  </a:tcPr>
                </a:tc>
              </a:tr>
              <a:tr h="104775">
                <a:tc vMerge="1">
                  <a:txBody>
                    <a:bodyPr/>
                    <a:lstStyle/>
                    <a:p>
                      <a:endParaRPr lang="el-GR"/>
                    </a:p>
                  </a:txBody>
                  <a:tcPr/>
                </a:tc>
                <a:tc>
                  <a:txBody>
                    <a:bodyPr/>
                    <a:lstStyle/>
                    <a:p>
                      <a:pPr algn="ctr">
                        <a:spcAft>
                          <a:spcPts val="0"/>
                        </a:spcAft>
                      </a:pPr>
                      <a:r>
                        <a:rPr lang="el-GR" sz="1000" i="1">
                          <a:effectLst/>
                          <a:latin typeface="Arial Narrow"/>
                          <a:ea typeface="Times New Roman"/>
                        </a:rPr>
                        <a:t>62,7</a:t>
                      </a:r>
                      <a:endParaRPr lang="el-GR" sz="1200">
                        <a:effectLst/>
                        <a:latin typeface="Times New Roman"/>
                        <a:ea typeface="Times New Roman"/>
                      </a:endParaRPr>
                    </a:p>
                  </a:txBody>
                  <a:tcPr marL="68580" marR="68580" marT="0" marB="0">
                    <a:lnL>
                      <a:noFill/>
                    </a:lnL>
                    <a:lnR>
                      <a:noFill/>
                    </a:lnR>
                    <a:lnT>
                      <a:noFill/>
                    </a:lnT>
                    <a:lnB>
                      <a:noFill/>
                    </a:lnB>
                    <a:solidFill>
                      <a:srgbClr val="D9D9D9"/>
                    </a:solidFill>
                  </a:tcPr>
                </a:tc>
                <a:tc>
                  <a:txBody>
                    <a:bodyPr/>
                    <a:lstStyle/>
                    <a:p>
                      <a:pPr algn="ctr">
                        <a:spcAft>
                          <a:spcPts val="0"/>
                        </a:spcAft>
                      </a:pPr>
                      <a:r>
                        <a:rPr lang="el-GR" sz="1000" i="1">
                          <a:effectLst/>
                          <a:latin typeface="Arial Narrow"/>
                          <a:ea typeface="Times New Roman"/>
                        </a:rPr>
                        <a:t>36,9</a:t>
                      </a:r>
                      <a:endParaRPr lang="el-GR" sz="1200">
                        <a:effectLst/>
                        <a:latin typeface="Times New Roman"/>
                        <a:ea typeface="Times New Roman"/>
                      </a:endParaRPr>
                    </a:p>
                  </a:txBody>
                  <a:tcPr marL="68580" marR="68580" marT="0" marB="0">
                    <a:lnL>
                      <a:noFill/>
                    </a:lnL>
                    <a:lnR>
                      <a:noFill/>
                    </a:lnR>
                    <a:lnT>
                      <a:noFill/>
                    </a:lnT>
                    <a:lnB>
                      <a:noFill/>
                    </a:lnB>
                    <a:solidFill>
                      <a:srgbClr val="D9D9D9"/>
                    </a:solidFill>
                  </a:tcPr>
                </a:tc>
                <a:tc>
                  <a:txBody>
                    <a:bodyPr/>
                    <a:lstStyle/>
                    <a:p>
                      <a:pPr algn="ctr">
                        <a:spcAft>
                          <a:spcPts val="0"/>
                        </a:spcAft>
                      </a:pPr>
                      <a:r>
                        <a:rPr lang="el-GR" sz="1000" i="1">
                          <a:effectLst/>
                          <a:latin typeface="Arial Narrow"/>
                          <a:ea typeface="Times New Roman"/>
                        </a:rPr>
                        <a:t>68,9</a:t>
                      </a:r>
                      <a:endParaRPr lang="el-GR" sz="1200">
                        <a:effectLst/>
                        <a:latin typeface="Times New Roman"/>
                        <a:ea typeface="Times New Roman"/>
                      </a:endParaRPr>
                    </a:p>
                  </a:txBody>
                  <a:tcPr marL="68580" marR="68580" marT="0" marB="0">
                    <a:lnL>
                      <a:noFill/>
                    </a:lnL>
                    <a:lnR>
                      <a:noFill/>
                    </a:lnR>
                    <a:lnT>
                      <a:noFill/>
                    </a:lnT>
                    <a:lnB>
                      <a:noFill/>
                    </a:lnB>
                    <a:solidFill>
                      <a:srgbClr val="D9D9D9"/>
                    </a:solidFill>
                  </a:tcPr>
                </a:tc>
                <a:tc>
                  <a:txBody>
                    <a:bodyPr/>
                    <a:lstStyle/>
                    <a:p>
                      <a:pPr algn="ctr">
                        <a:spcAft>
                          <a:spcPts val="0"/>
                        </a:spcAft>
                      </a:pPr>
                      <a:r>
                        <a:rPr lang="el-GR" sz="1000" i="1">
                          <a:effectLst/>
                          <a:latin typeface="Arial Narrow"/>
                          <a:ea typeface="Times New Roman"/>
                        </a:rPr>
                        <a:t>30,3</a:t>
                      </a:r>
                      <a:endParaRPr lang="el-GR" sz="1200">
                        <a:effectLst/>
                        <a:latin typeface="Times New Roman"/>
                        <a:ea typeface="Times New Roman"/>
                      </a:endParaRPr>
                    </a:p>
                  </a:txBody>
                  <a:tcPr marL="68580" marR="68580" marT="0" marB="0">
                    <a:lnL>
                      <a:noFill/>
                    </a:lnL>
                    <a:lnR>
                      <a:noFill/>
                    </a:lnR>
                    <a:lnT>
                      <a:noFill/>
                    </a:lnT>
                    <a:lnB>
                      <a:noFill/>
                    </a:lnB>
                    <a:solidFill>
                      <a:srgbClr val="D9D9D9"/>
                    </a:solidFill>
                  </a:tcPr>
                </a:tc>
              </a:tr>
              <a:tr h="161925">
                <a:tc vMerge="1">
                  <a:txBody>
                    <a:bodyPr/>
                    <a:lstStyle/>
                    <a:p>
                      <a:endParaRPr lang="el-GR"/>
                    </a:p>
                  </a:txBody>
                  <a:tcPr/>
                </a:tc>
                <a:tc>
                  <a:txBody>
                    <a:bodyPr/>
                    <a:lstStyle/>
                    <a:p>
                      <a:pPr algn="ctr">
                        <a:spcAft>
                          <a:spcPts val="0"/>
                        </a:spcAft>
                      </a:pPr>
                      <a:r>
                        <a:rPr lang="el-GR" sz="1000" i="1">
                          <a:effectLst/>
                          <a:latin typeface="Arial Narrow"/>
                          <a:ea typeface="Times New Roman"/>
                        </a:rPr>
                        <a:t>41,5</a:t>
                      </a:r>
                      <a:endParaRPr lang="el-GR" sz="1200">
                        <a:effectLst/>
                        <a:latin typeface="Times New Roman"/>
                        <a:ea typeface="Times New Roman"/>
                      </a:endParaRPr>
                    </a:p>
                  </a:txBody>
                  <a:tcPr marL="68580" marR="68580" marT="0" marB="0">
                    <a:lnL>
                      <a:noFill/>
                    </a:lnL>
                    <a:lnR>
                      <a:noFill/>
                    </a:lnR>
                    <a:lnT>
                      <a:noFill/>
                    </a:lnT>
                    <a:lnB>
                      <a:noFill/>
                    </a:lnB>
                    <a:solidFill>
                      <a:srgbClr val="D8D8D8"/>
                    </a:solidFill>
                  </a:tcPr>
                </a:tc>
                <a:tc>
                  <a:txBody>
                    <a:bodyPr/>
                    <a:lstStyle/>
                    <a:p>
                      <a:pPr algn="ctr">
                        <a:spcAft>
                          <a:spcPts val="0"/>
                        </a:spcAft>
                      </a:pPr>
                      <a:r>
                        <a:rPr lang="el-GR" sz="1000" i="1">
                          <a:effectLst/>
                          <a:latin typeface="Arial Narrow"/>
                          <a:ea typeface="Times New Roman"/>
                        </a:rPr>
                        <a:t>58,5</a:t>
                      </a:r>
                      <a:endParaRPr lang="el-GR" sz="1200">
                        <a:effectLst/>
                        <a:latin typeface="Times New Roman"/>
                        <a:ea typeface="Times New Roman"/>
                      </a:endParaRPr>
                    </a:p>
                  </a:txBody>
                  <a:tcPr marL="68580" marR="68580" marT="0" marB="0">
                    <a:lnL>
                      <a:noFill/>
                    </a:lnL>
                    <a:lnR>
                      <a:noFill/>
                    </a:lnR>
                    <a:lnT>
                      <a:noFill/>
                    </a:lnT>
                    <a:lnB>
                      <a:noFill/>
                    </a:lnB>
                    <a:solidFill>
                      <a:srgbClr val="D8D8D8"/>
                    </a:solidFill>
                  </a:tcPr>
                </a:tc>
                <a:tc>
                  <a:txBody>
                    <a:bodyPr/>
                    <a:lstStyle/>
                    <a:p>
                      <a:pPr algn="ctr">
                        <a:spcAft>
                          <a:spcPts val="0"/>
                        </a:spcAft>
                      </a:pPr>
                      <a:r>
                        <a:rPr lang="el-GR" sz="1000" i="1">
                          <a:effectLst/>
                          <a:latin typeface="Arial Narrow"/>
                          <a:ea typeface="Times New Roman"/>
                        </a:rPr>
                        <a:t>53,4</a:t>
                      </a:r>
                      <a:endParaRPr lang="el-GR" sz="1200">
                        <a:effectLst/>
                        <a:latin typeface="Times New Roman"/>
                        <a:ea typeface="Times New Roman"/>
                      </a:endParaRPr>
                    </a:p>
                  </a:txBody>
                  <a:tcPr marL="68580" marR="68580" marT="0" marB="0">
                    <a:lnL>
                      <a:noFill/>
                    </a:lnL>
                    <a:lnR>
                      <a:noFill/>
                    </a:lnR>
                    <a:lnT>
                      <a:noFill/>
                    </a:lnT>
                    <a:lnB>
                      <a:noFill/>
                    </a:lnB>
                    <a:solidFill>
                      <a:srgbClr val="D8D8D8"/>
                    </a:solidFill>
                  </a:tcPr>
                </a:tc>
                <a:tc>
                  <a:txBody>
                    <a:bodyPr/>
                    <a:lstStyle/>
                    <a:p>
                      <a:pPr algn="ctr">
                        <a:spcAft>
                          <a:spcPts val="0"/>
                        </a:spcAft>
                      </a:pPr>
                      <a:r>
                        <a:rPr lang="el-GR" sz="1000" i="1">
                          <a:effectLst/>
                          <a:latin typeface="Arial Narrow"/>
                          <a:ea typeface="Times New Roman"/>
                        </a:rPr>
                        <a:t>46,4</a:t>
                      </a:r>
                      <a:endParaRPr lang="el-GR" sz="1200">
                        <a:effectLst/>
                        <a:latin typeface="Times New Roman"/>
                        <a:ea typeface="Times New Roman"/>
                      </a:endParaRPr>
                    </a:p>
                  </a:txBody>
                  <a:tcPr marL="68580" marR="68580" marT="0" marB="0">
                    <a:lnL>
                      <a:noFill/>
                    </a:lnL>
                    <a:lnR>
                      <a:noFill/>
                    </a:lnR>
                    <a:lnT>
                      <a:noFill/>
                    </a:lnT>
                    <a:lnB>
                      <a:noFill/>
                    </a:lnB>
                    <a:solidFill>
                      <a:srgbClr val="D8D8D8"/>
                    </a:solidFill>
                  </a:tcPr>
                </a:tc>
              </a:tr>
              <a:tr h="0">
                <a:tc>
                  <a:txBody>
                    <a:bodyPr/>
                    <a:lstStyle/>
                    <a:p>
                      <a:pPr algn="just">
                        <a:spcAft>
                          <a:spcPts val="0"/>
                        </a:spcAft>
                      </a:pPr>
                      <a:r>
                        <a:rPr lang="el-GR" sz="1200" b="1" u="sng">
                          <a:effectLst/>
                          <a:latin typeface="Arial Narrow"/>
                          <a:ea typeface="Times New Roman"/>
                        </a:rPr>
                        <a:t>ΤΕΡΜΑΤΙΚΟ </a:t>
                      </a:r>
                      <a:r>
                        <a:rPr lang="en-US" sz="1200" b="1" u="sng">
                          <a:effectLst/>
                          <a:latin typeface="Arial Narrow"/>
                          <a:ea typeface="Times New Roman"/>
                        </a:rPr>
                        <a:t>POS</a:t>
                      </a:r>
                      <a:endParaRPr lang="el-GR" sz="1200">
                        <a:effectLst/>
                        <a:latin typeface="Times New Roman"/>
                        <a:ea typeface="Times New Roman"/>
                      </a:endParaRPr>
                    </a:p>
                  </a:txBody>
                  <a:tcPr marL="68580" marR="68580" marT="0" marB="0">
                    <a:lnL>
                      <a:noFill/>
                    </a:lnL>
                    <a:lnR>
                      <a:noFill/>
                    </a:lnR>
                    <a:lnT>
                      <a:noFill/>
                    </a:lnT>
                    <a:lnB>
                      <a:noFill/>
                    </a:lnB>
                    <a:solidFill>
                      <a:srgbClr val="C0504D"/>
                    </a:solidFill>
                  </a:tcPr>
                </a:tc>
                <a:tc>
                  <a:txBody>
                    <a:bodyPr/>
                    <a:lstStyle/>
                    <a:p>
                      <a:pPr algn="ctr">
                        <a:spcAft>
                          <a:spcPts val="0"/>
                        </a:spcAft>
                      </a:pPr>
                      <a:r>
                        <a:rPr lang="el-GR" sz="1200" b="1" i="1">
                          <a:effectLst/>
                          <a:latin typeface="Arial Narrow"/>
                          <a:ea typeface="Times New Roman"/>
                        </a:rPr>
                        <a:t>28,1</a:t>
                      </a:r>
                      <a:endParaRPr lang="el-GR" sz="1200">
                        <a:effectLst/>
                        <a:latin typeface="Times New Roman"/>
                        <a:ea typeface="Times New Roman"/>
                      </a:endParaRPr>
                    </a:p>
                  </a:txBody>
                  <a:tcPr marL="68580" marR="68580" marT="0" marB="0">
                    <a:lnL>
                      <a:noFill/>
                    </a:lnL>
                    <a:lnR>
                      <a:noFill/>
                    </a:lnR>
                    <a:lnT>
                      <a:noFill/>
                    </a:lnT>
                    <a:lnB>
                      <a:noFill/>
                    </a:lnB>
                  </a:tcPr>
                </a:tc>
                <a:tc>
                  <a:txBody>
                    <a:bodyPr/>
                    <a:lstStyle/>
                    <a:p>
                      <a:pPr algn="ctr">
                        <a:spcAft>
                          <a:spcPts val="0"/>
                        </a:spcAft>
                      </a:pPr>
                      <a:r>
                        <a:rPr lang="el-GR" sz="1200" b="1" i="1">
                          <a:effectLst/>
                          <a:latin typeface="Arial Narrow"/>
                          <a:ea typeface="Times New Roman"/>
                        </a:rPr>
                        <a:t>71,7</a:t>
                      </a:r>
                      <a:endParaRPr lang="el-GR" sz="1200">
                        <a:effectLst/>
                        <a:latin typeface="Times New Roman"/>
                        <a:ea typeface="Times New Roman"/>
                      </a:endParaRPr>
                    </a:p>
                  </a:txBody>
                  <a:tcPr marL="68580" marR="68580" marT="0" marB="0">
                    <a:lnL>
                      <a:noFill/>
                    </a:lnL>
                    <a:lnR>
                      <a:noFill/>
                    </a:lnR>
                    <a:lnT>
                      <a:noFill/>
                    </a:lnT>
                    <a:lnB>
                      <a:noFill/>
                    </a:lnB>
                  </a:tcPr>
                </a:tc>
                <a:tc>
                  <a:txBody>
                    <a:bodyPr/>
                    <a:lstStyle/>
                    <a:p>
                      <a:pPr algn="ctr">
                        <a:spcAft>
                          <a:spcPts val="0"/>
                        </a:spcAft>
                      </a:pPr>
                      <a:r>
                        <a:rPr lang="el-GR" sz="1200" b="1" i="1">
                          <a:effectLst/>
                          <a:latin typeface="Arial Narrow"/>
                          <a:ea typeface="Times New Roman"/>
                        </a:rPr>
                        <a:t>39,9</a:t>
                      </a:r>
                      <a:endParaRPr lang="el-GR" sz="1200">
                        <a:effectLst/>
                        <a:latin typeface="Times New Roman"/>
                        <a:ea typeface="Times New Roman"/>
                      </a:endParaRPr>
                    </a:p>
                  </a:txBody>
                  <a:tcPr marL="68580" marR="68580" marT="0" marB="0">
                    <a:lnL>
                      <a:noFill/>
                    </a:lnL>
                    <a:lnR>
                      <a:noFill/>
                    </a:lnR>
                    <a:lnT>
                      <a:noFill/>
                    </a:lnT>
                    <a:lnB>
                      <a:noFill/>
                    </a:lnB>
                  </a:tcPr>
                </a:tc>
                <a:tc>
                  <a:txBody>
                    <a:bodyPr/>
                    <a:lstStyle/>
                    <a:p>
                      <a:pPr algn="ctr">
                        <a:spcAft>
                          <a:spcPts val="0"/>
                        </a:spcAft>
                      </a:pPr>
                      <a:r>
                        <a:rPr lang="el-GR" sz="1200" b="1" i="1">
                          <a:effectLst/>
                          <a:latin typeface="Arial Narrow"/>
                          <a:ea typeface="Times New Roman"/>
                        </a:rPr>
                        <a:t>59,9</a:t>
                      </a:r>
                      <a:endParaRPr lang="el-GR" sz="1200">
                        <a:effectLst/>
                        <a:latin typeface="Times New Roman"/>
                        <a:ea typeface="Times New Roman"/>
                      </a:endParaRPr>
                    </a:p>
                  </a:txBody>
                  <a:tcPr marL="68580" marR="68580" marT="0" marB="0">
                    <a:lnL>
                      <a:noFill/>
                    </a:lnL>
                    <a:lnR>
                      <a:noFill/>
                    </a:lnR>
                    <a:lnT>
                      <a:noFill/>
                    </a:lnT>
                    <a:lnB>
                      <a:noFill/>
                    </a:lnB>
                  </a:tcPr>
                </a:tc>
              </a:tr>
              <a:tr h="147320">
                <a:tc rowSpan="3">
                  <a:txBody>
                    <a:bodyPr/>
                    <a:lstStyle/>
                    <a:p>
                      <a:pPr algn="r">
                        <a:spcAft>
                          <a:spcPts val="0"/>
                        </a:spcAft>
                      </a:pPr>
                      <a:r>
                        <a:rPr lang="el-GR" sz="900" b="1" i="1">
                          <a:effectLst/>
                          <a:latin typeface="Arial Narrow"/>
                          <a:ea typeface="Times New Roman"/>
                        </a:rPr>
                        <a:t>Εμπόριο</a:t>
                      </a:r>
                      <a:endParaRPr lang="el-GR" sz="1200">
                        <a:effectLst/>
                        <a:latin typeface="Times New Roman"/>
                        <a:ea typeface="Times New Roman"/>
                      </a:endParaRPr>
                    </a:p>
                    <a:p>
                      <a:pPr algn="r">
                        <a:spcAft>
                          <a:spcPts val="0"/>
                        </a:spcAft>
                      </a:pPr>
                      <a:r>
                        <a:rPr lang="el-GR" sz="900" b="1" i="1">
                          <a:effectLst/>
                          <a:latin typeface="Arial Narrow"/>
                          <a:ea typeface="Times New Roman"/>
                        </a:rPr>
                        <a:t>Μεταποίηση</a:t>
                      </a:r>
                      <a:endParaRPr lang="el-GR" sz="1200">
                        <a:effectLst/>
                        <a:latin typeface="Times New Roman"/>
                        <a:ea typeface="Times New Roman"/>
                      </a:endParaRPr>
                    </a:p>
                    <a:p>
                      <a:pPr algn="r">
                        <a:spcAft>
                          <a:spcPts val="0"/>
                        </a:spcAft>
                      </a:pPr>
                      <a:r>
                        <a:rPr lang="el-GR" sz="900" b="1" i="1">
                          <a:effectLst/>
                          <a:latin typeface="Arial Narrow"/>
                          <a:ea typeface="Times New Roman"/>
                        </a:rPr>
                        <a:t>Υπηρεσίες</a:t>
                      </a:r>
                      <a:endParaRPr lang="el-GR" sz="1200">
                        <a:effectLst/>
                        <a:latin typeface="Times New Roman"/>
                        <a:ea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l-GR" sz="1000" i="1">
                          <a:effectLst/>
                          <a:latin typeface="Arial Narrow"/>
                          <a:ea typeface="Times New Roman"/>
                        </a:rPr>
                        <a:t>37,7</a:t>
                      </a:r>
                      <a:endParaRPr lang="el-GR" sz="1200">
                        <a:effectLst/>
                        <a:latin typeface="Times New Roman"/>
                        <a:ea typeface="Times New Roman"/>
                      </a:endParaRPr>
                    </a:p>
                  </a:txBody>
                  <a:tcPr marL="68580" marR="68580" marT="0" marB="0" anchor="b">
                    <a:lnL>
                      <a:noFill/>
                    </a:lnL>
                    <a:lnR>
                      <a:noFill/>
                    </a:lnR>
                    <a:lnT>
                      <a:noFill/>
                    </a:lnT>
                    <a:lnB>
                      <a:noFill/>
                    </a:lnB>
                    <a:solidFill>
                      <a:srgbClr val="D8D8D8"/>
                    </a:solidFill>
                  </a:tcPr>
                </a:tc>
                <a:tc>
                  <a:txBody>
                    <a:bodyPr/>
                    <a:lstStyle/>
                    <a:p>
                      <a:pPr algn="ctr">
                        <a:spcAft>
                          <a:spcPts val="0"/>
                        </a:spcAft>
                      </a:pPr>
                      <a:r>
                        <a:rPr lang="el-GR" sz="1000" i="1">
                          <a:effectLst/>
                          <a:latin typeface="Arial Narrow"/>
                          <a:ea typeface="Times New Roman"/>
                        </a:rPr>
                        <a:t>62,1</a:t>
                      </a:r>
                      <a:endParaRPr lang="el-GR" sz="1200">
                        <a:effectLst/>
                        <a:latin typeface="Times New Roman"/>
                        <a:ea typeface="Times New Roman"/>
                      </a:endParaRPr>
                    </a:p>
                  </a:txBody>
                  <a:tcPr marL="68580" marR="68580" marT="0" marB="0" anchor="b">
                    <a:lnL>
                      <a:noFill/>
                    </a:lnL>
                    <a:lnR>
                      <a:noFill/>
                    </a:lnR>
                    <a:lnT>
                      <a:noFill/>
                    </a:lnT>
                    <a:lnB>
                      <a:noFill/>
                    </a:lnB>
                    <a:solidFill>
                      <a:srgbClr val="D8D8D8"/>
                    </a:solidFill>
                  </a:tcPr>
                </a:tc>
                <a:tc>
                  <a:txBody>
                    <a:bodyPr/>
                    <a:lstStyle/>
                    <a:p>
                      <a:pPr algn="ctr">
                        <a:spcAft>
                          <a:spcPts val="0"/>
                        </a:spcAft>
                      </a:pPr>
                      <a:r>
                        <a:rPr lang="el-GR" sz="1000" i="1">
                          <a:effectLst/>
                          <a:latin typeface="Arial Narrow"/>
                          <a:ea typeface="Times New Roman"/>
                        </a:rPr>
                        <a:t>59,0</a:t>
                      </a:r>
                      <a:endParaRPr lang="el-GR" sz="1200">
                        <a:effectLst/>
                        <a:latin typeface="Times New Roman"/>
                        <a:ea typeface="Times New Roman"/>
                      </a:endParaRPr>
                    </a:p>
                  </a:txBody>
                  <a:tcPr marL="68580" marR="68580" marT="0" marB="0" anchor="b">
                    <a:lnL>
                      <a:noFill/>
                    </a:lnL>
                    <a:lnR>
                      <a:noFill/>
                    </a:lnR>
                    <a:lnT>
                      <a:noFill/>
                    </a:lnT>
                    <a:lnB>
                      <a:noFill/>
                    </a:lnB>
                    <a:solidFill>
                      <a:srgbClr val="D8D8D8"/>
                    </a:solidFill>
                  </a:tcPr>
                </a:tc>
                <a:tc>
                  <a:txBody>
                    <a:bodyPr/>
                    <a:lstStyle/>
                    <a:p>
                      <a:pPr algn="ctr">
                        <a:spcAft>
                          <a:spcPts val="0"/>
                        </a:spcAft>
                      </a:pPr>
                      <a:r>
                        <a:rPr lang="el-GR" sz="1000" i="1">
                          <a:effectLst/>
                          <a:latin typeface="Arial Narrow"/>
                          <a:ea typeface="Times New Roman"/>
                        </a:rPr>
                        <a:t>40,7</a:t>
                      </a:r>
                      <a:endParaRPr lang="el-GR" sz="1200">
                        <a:effectLst/>
                        <a:latin typeface="Times New Roman"/>
                        <a:ea typeface="Times New Roman"/>
                      </a:endParaRPr>
                    </a:p>
                  </a:txBody>
                  <a:tcPr marL="68580" marR="68580" marT="0" marB="0">
                    <a:lnL>
                      <a:noFill/>
                    </a:lnL>
                    <a:lnR>
                      <a:noFill/>
                    </a:lnR>
                    <a:lnT>
                      <a:noFill/>
                    </a:lnT>
                    <a:lnB>
                      <a:noFill/>
                    </a:lnB>
                    <a:solidFill>
                      <a:srgbClr val="D8D8D8"/>
                    </a:solidFill>
                  </a:tcPr>
                </a:tc>
              </a:tr>
              <a:tr h="95250">
                <a:tc vMerge="1">
                  <a:txBody>
                    <a:bodyPr/>
                    <a:lstStyle/>
                    <a:p>
                      <a:endParaRPr lang="el-GR"/>
                    </a:p>
                  </a:txBody>
                  <a:tcPr/>
                </a:tc>
                <a:tc>
                  <a:txBody>
                    <a:bodyPr/>
                    <a:lstStyle/>
                    <a:p>
                      <a:pPr algn="ctr">
                        <a:spcAft>
                          <a:spcPts val="0"/>
                        </a:spcAft>
                      </a:pPr>
                      <a:r>
                        <a:rPr lang="el-GR" sz="1000" i="1">
                          <a:effectLst/>
                          <a:latin typeface="Arial Narrow"/>
                          <a:ea typeface="Times New Roman"/>
                        </a:rPr>
                        <a:t>12,9</a:t>
                      </a:r>
                      <a:endParaRPr lang="el-GR" sz="1200">
                        <a:effectLst/>
                        <a:latin typeface="Times New Roman"/>
                        <a:ea typeface="Times New Roman"/>
                      </a:endParaRPr>
                    </a:p>
                  </a:txBody>
                  <a:tcPr marL="68580" marR="68580" marT="0" marB="0">
                    <a:lnL>
                      <a:noFill/>
                    </a:lnL>
                    <a:lnR>
                      <a:noFill/>
                    </a:lnR>
                    <a:lnT>
                      <a:noFill/>
                    </a:lnT>
                    <a:lnB>
                      <a:noFill/>
                    </a:lnB>
                    <a:solidFill>
                      <a:srgbClr val="D9D9D9"/>
                    </a:solidFill>
                  </a:tcPr>
                </a:tc>
                <a:tc>
                  <a:txBody>
                    <a:bodyPr/>
                    <a:lstStyle/>
                    <a:p>
                      <a:pPr algn="ctr">
                        <a:spcAft>
                          <a:spcPts val="0"/>
                        </a:spcAft>
                      </a:pPr>
                      <a:r>
                        <a:rPr lang="el-GR" sz="1000" i="1">
                          <a:effectLst/>
                          <a:latin typeface="Arial Narrow"/>
                          <a:ea typeface="Times New Roman"/>
                        </a:rPr>
                        <a:t>87,1</a:t>
                      </a:r>
                      <a:endParaRPr lang="el-GR" sz="1200">
                        <a:effectLst/>
                        <a:latin typeface="Times New Roman"/>
                        <a:ea typeface="Times New Roman"/>
                      </a:endParaRPr>
                    </a:p>
                  </a:txBody>
                  <a:tcPr marL="68580" marR="68580" marT="0" marB="0">
                    <a:lnL>
                      <a:noFill/>
                    </a:lnL>
                    <a:lnR>
                      <a:noFill/>
                    </a:lnR>
                    <a:lnT>
                      <a:noFill/>
                    </a:lnT>
                    <a:lnB>
                      <a:noFill/>
                    </a:lnB>
                    <a:solidFill>
                      <a:srgbClr val="D9D9D9"/>
                    </a:solidFill>
                  </a:tcPr>
                </a:tc>
                <a:tc>
                  <a:txBody>
                    <a:bodyPr/>
                    <a:lstStyle/>
                    <a:p>
                      <a:pPr algn="ctr">
                        <a:spcAft>
                          <a:spcPts val="0"/>
                        </a:spcAft>
                      </a:pPr>
                      <a:r>
                        <a:rPr lang="el-GR" sz="1000" i="1">
                          <a:effectLst/>
                          <a:latin typeface="Arial Narrow"/>
                          <a:ea typeface="Times New Roman"/>
                        </a:rPr>
                        <a:t>19,9</a:t>
                      </a:r>
                      <a:endParaRPr lang="el-GR" sz="1200">
                        <a:effectLst/>
                        <a:latin typeface="Times New Roman"/>
                        <a:ea typeface="Times New Roman"/>
                      </a:endParaRPr>
                    </a:p>
                  </a:txBody>
                  <a:tcPr marL="68580" marR="68580" marT="0" marB="0">
                    <a:lnL>
                      <a:noFill/>
                    </a:lnL>
                    <a:lnR>
                      <a:noFill/>
                    </a:lnR>
                    <a:lnT>
                      <a:noFill/>
                    </a:lnT>
                    <a:lnB>
                      <a:noFill/>
                    </a:lnB>
                    <a:solidFill>
                      <a:srgbClr val="D9D9D9"/>
                    </a:solidFill>
                  </a:tcPr>
                </a:tc>
                <a:tc>
                  <a:txBody>
                    <a:bodyPr/>
                    <a:lstStyle/>
                    <a:p>
                      <a:pPr algn="ctr">
                        <a:spcAft>
                          <a:spcPts val="0"/>
                        </a:spcAft>
                      </a:pPr>
                      <a:r>
                        <a:rPr lang="el-GR" sz="1000" i="1">
                          <a:effectLst/>
                          <a:latin typeface="Arial Narrow"/>
                          <a:ea typeface="Times New Roman"/>
                        </a:rPr>
                        <a:t>79,7</a:t>
                      </a:r>
                      <a:endParaRPr lang="el-GR" sz="1200">
                        <a:effectLst/>
                        <a:latin typeface="Times New Roman"/>
                        <a:ea typeface="Times New Roman"/>
                      </a:endParaRPr>
                    </a:p>
                  </a:txBody>
                  <a:tcPr marL="68580" marR="68580" marT="0" marB="0">
                    <a:lnL>
                      <a:noFill/>
                    </a:lnL>
                    <a:lnR>
                      <a:noFill/>
                    </a:lnR>
                    <a:lnT>
                      <a:noFill/>
                    </a:lnT>
                    <a:lnB>
                      <a:noFill/>
                    </a:lnB>
                    <a:solidFill>
                      <a:srgbClr val="D9D9D9"/>
                    </a:solidFill>
                  </a:tcPr>
                </a:tc>
              </a:tr>
              <a:tr h="133350">
                <a:tc vMerge="1">
                  <a:txBody>
                    <a:bodyPr/>
                    <a:lstStyle/>
                    <a:p>
                      <a:endParaRPr lang="el-GR"/>
                    </a:p>
                  </a:txBody>
                  <a:tcPr/>
                </a:tc>
                <a:tc>
                  <a:txBody>
                    <a:bodyPr/>
                    <a:lstStyle/>
                    <a:p>
                      <a:pPr algn="ctr">
                        <a:spcAft>
                          <a:spcPts val="0"/>
                        </a:spcAft>
                      </a:pPr>
                      <a:r>
                        <a:rPr lang="el-GR" sz="1000" i="1">
                          <a:effectLst/>
                          <a:latin typeface="Arial Narrow"/>
                          <a:ea typeface="Times New Roman"/>
                        </a:rPr>
                        <a:t>28,2</a:t>
                      </a:r>
                      <a:endParaRPr lang="el-GR" sz="1200">
                        <a:effectLst/>
                        <a:latin typeface="Times New Roman"/>
                        <a:ea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lgn="ctr">
                        <a:spcAft>
                          <a:spcPts val="0"/>
                        </a:spcAft>
                      </a:pPr>
                      <a:r>
                        <a:rPr lang="el-GR" sz="1000" i="1">
                          <a:effectLst/>
                          <a:latin typeface="Arial Narrow"/>
                          <a:ea typeface="Times New Roman"/>
                        </a:rPr>
                        <a:t>71,6</a:t>
                      </a:r>
                      <a:endParaRPr lang="el-GR" sz="1200">
                        <a:effectLst/>
                        <a:latin typeface="Times New Roman"/>
                        <a:ea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lgn="ctr">
                        <a:spcAft>
                          <a:spcPts val="0"/>
                        </a:spcAft>
                      </a:pPr>
                      <a:r>
                        <a:rPr lang="el-GR" sz="1000" i="1">
                          <a:effectLst/>
                          <a:latin typeface="Arial Narrow"/>
                          <a:ea typeface="Times New Roman"/>
                        </a:rPr>
                        <a:t>33,8</a:t>
                      </a:r>
                      <a:endParaRPr lang="el-GR" sz="1200">
                        <a:effectLst/>
                        <a:latin typeface="Times New Roman"/>
                        <a:ea typeface="Times New Roman"/>
                      </a:endParaRPr>
                    </a:p>
                  </a:txBody>
                  <a:tcPr marL="68580" marR="68580" marT="0" marB="0" anchor="b">
                    <a:lnL>
                      <a:noFill/>
                    </a:lnL>
                    <a:lnR>
                      <a:noFill/>
                    </a:lnR>
                    <a:lnT>
                      <a:noFill/>
                    </a:lnT>
                    <a:lnB w="28575" cap="flat" cmpd="sng" algn="ctr">
                      <a:solidFill>
                        <a:srgbClr val="000000"/>
                      </a:solidFill>
                      <a:prstDash val="solid"/>
                      <a:round/>
                      <a:headEnd type="none" w="med" len="med"/>
                      <a:tailEnd type="none" w="med" len="med"/>
                    </a:lnB>
                    <a:solidFill>
                      <a:srgbClr val="D8D8D8"/>
                    </a:solidFill>
                  </a:tcPr>
                </a:tc>
                <a:tc>
                  <a:txBody>
                    <a:bodyPr/>
                    <a:lstStyle/>
                    <a:p>
                      <a:pPr algn="ctr">
                        <a:spcAft>
                          <a:spcPts val="0"/>
                        </a:spcAft>
                      </a:pPr>
                      <a:r>
                        <a:rPr lang="el-GR" sz="1000" i="1" dirty="0">
                          <a:effectLst/>
                          <a:latin typeface="Arial Narrow"/>
                          <a:ea typeface="Times New Roman"/>
                        </a:rPr>
                        <a:t>66,2</a:t>
                      </a:r>
                      <a:endParaRPr lang="el-GR" sz="1200" dirty="0">
                        <a:effectLst/>
                        <a:latin typeface="Times New Roman"/>
                        <a:ea typeface="Times New Roman"/>
                      </a:endParaRPr>
                    </a:p>
                  </a:txBody>
                  <a:tcPr marL="68580" marR="68580" marT="0" marB="0">
                    <a:lnL>
                      <a:noFill/>
                    </a:lnL>
                    <a:lnR>
                      <a:noFill/>
                    </a:lnR>
                    <a:lnT>
                      <a:noFill/>
                    </a:lnT>
                    <a:lnB w="28575" cap="flat" cmpd="sng" algn="ctr">
                      <a:solidFill>
                        <a:srgbClr val="000000"/>
                      </a:solidFill>
                      <a:prstDash val="solid"/>
                      <a:round/>
                      <a:headEnd type="none" w="med" len="med"/>
                      <a:tailEnd type="none" w="med" len="med"/>
                    </a:lnB>
                    <a:solidFill>
                      <a:srgbClr val="D8D8D8"/>
                    </a:solidFill>
                  </a:tcPr>
                </a:tc>
              </a:tr>
            </a:tbl>
          </a:graphicData>
        </a:graphic>
      </p:graphicFrame>
      <p:sp>
        <p:nvSpPr>
          <p:cNvPr id="4" name="Ορθογώνιο 3"/>
          <p:cNvSpPr/>
          <p:nvPr/>
        </p:nvSpPr>
        <p:spPr>
          <a:xfrm>
            <a:off x="1333178" y="3140968"/>
            <a:ext cx="7560840" cy="1323439"/>
          </a:xfrm>
          <a:prstGeom prst="rect">
            <a:avLst/>
          </a:prstGeom>
        </p:spPr>
        <p:txBody>
          <a:bodyPr wrap="square">
            <a:spAutoFit/>
          </a:bodyPr>
          <a:lstStyle/>
          <a:p>
            <a:r>
              <a:rPr lang="el-GR" sz="1600" dirty="0">
                <a:latin typeface="Arial Black" panose="020B0A04020102020204" pitchFamily="34" charset="0"/>
              </a:rPr>
              <a:t>Τα </a:t>
            </a:r>
            <a:r>
              <a:rPr lang="el-GR" sz="1600" dirty="0" smtClean="0">
                <a:latin typeface="Arial Black" panose="020B0A04020102020204" pitchFamily="34" charset="0"/>
              </a:rPr>
              <a:t>ποσοστά χρησιμοποίησης ηλεκτρονικής τραπεζικής </a:t>
            </a:r>
            <a:r>
              <a:rPr lang="el-GR" sz="1600" dirty="0">
                <a:latin typeface="Arial Black" panose="020B0A04020102020204" pitchFamily="34" charset="0"/>
              </a:rPr>
              <a:t>αν και αυξημένα σε σχέση με τον Ιούλιο του 2015 (48,5% και 28,1% αντίστοιχα), υποδηλώνουν τον χαμηλό βαθμό διείσδυσης της ψηφιακής τεχνολογίας στις μικρές </a:t>
            </a:r>
            <a:r>
              <a:rPr lang="el-GR" sz="1600" dirty="0" smtClean="0">
                <a:latin typeface="Arial Black" panose="020B0A04020102020204" pitchFamily="34" charset="0"/>
              </a:rPr>
              <a:t>επιχειρήσεις κυρίως λόγω υψηλού κόστους και μειωμένων κινήτρων.</a:t>
            </a:r>
            <a:endParaRPr lang="el-GR" sz="1600" dirty="0">
              <a:latin typeface="Arial Black" panose="020B0A04020102020204" pitchFamily="34" charset="0"/>
            </a:endParaRPr>
          </a:p>
        </p:txBody>
      </p:sp>
    </p:spTree>
    <p:extLst>
      <p:ext uri="{BB962C8B-B14F-4D97-AF65-F5344CB8AC3E}">
        <p14:creationId xmlns:p14="http://schemas.microsoft.com/office/powerpoint/2010/main" val="59353833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extLst>
              <p:ext uri="{D42A27DB-BD31-4B8C-83A1-F6EECF244321}">
                <p14:modId xmlns:p14="http://schemas.microsoft.com/office/powerpoint/2010/main" val="2388684655"/>
              </p:ext>
            </p:extLst>
          </p:nvPr>
        </p:nvGraphicFramePr>
        <p:xfrm>
          <a:off x="1475656" y="980728"/>
          <a:ext cx="6166445" cy="5154480"/>
        </p:xfrm>
        <a:graphic>
          <a:graphicData uri="http://schemas.openxmlformats.org/presentationml/2006/ole">
            <mc:AlternateContent xmlns:mc="http://schemas.openxmlformats.org/markup-compatibility/2006">
              <mc:Choice xmlns:v="urn:schemas-microsoft-com:vml" Requires="v">
                <p:oleObj spid="_x0000_s514125" name="Γράφημα" r:id="rId4" imgW="7534278" imgH="6315030" progId="MSGraph.Chart.8">
                  <p:embed followColorScheme="full"/>
                </p:oleObj>
              </mc:Choice>
              <mc:Fallback>
                <p:oleObj name="Γράφημα" r:id="rId4" imgW="7534278" imgH="6315030" progId="MSGraph.Chart.8">
                  <p:embed followColorScheme="full"/>
                  <p:pic>
                    <p:nvPicPr>
                      <p:cNvPr id="0" name=""/>
                      <p:cNvPicPr>
                        <a:picLocks noChangeAspect="1" noChangeArrowheads="1"/>
                      </p:cNvPicPr>
                      <p:nvPr/>
                    </p:nvPicPr>
                    <p:blipFill>
                      <a:blip r:embed="rId5"/>
                      <a:srcRect/>
                      <a:stretch>
                        <a:fillRect/>
                      </a:stretch>
                    </p:blipFill>
                    <p:spPr bwMode="auto">
                      <a:xfrm>
                        <a:off x="1475656" y="980728"/>
                        <a:ext cx="6166445" cy="5154480"/>
                      </a:xfrm>
                      <a:prstGeom prst="rect">
                        <a:avLst/>
                      </a:prstGeom>
                      <a:noFill/>
                      <a:ln>
                        <a:noFill/>
                      </a:ln>
                      <a:extLst/>
                    </p:spPr>
                  </p:pic>
                </p:oleObj>
              </mc:Fallback>
            </mc:AlternateContent>
          </a:graphicData>
        </a:graphic>
      </p:graphicFrame>
      <p:sp>
        <p:nvSpPr>
          <p:cNvPr id="4100" name="Rectangle 8"/>
          <p:cNvSpPr>
            <a:spLocks noGrp="1" noChangeArrowheads="1"/>
          </p:cNvSpPr>
          <p:nvPr>
            <p:ph type="ctrTitle" idx="4294967295"/>
          </p:nvPr>
        </p:nvSpPr>
        <p:spPr>
          <a:xfrm>
            <a:off x="1143000" y="115888"/>
            <a:ext cx="7643813" cy="681037"/>
          </a:xfrm>
        </p:spPr>
        <p:txBody>
          <a:bodyPr/>
          <a:lstStyle/>
          <a:p>
            <a:pPr algn="ctr" eaLnBrk="1" hangingPunct="1">
              <a:defRPr/>
            </a:pPr>
            <a:r>
              <a:rPr lang="el-GR" sz="1500" b="1" dirty="0" smtClean="0">
                <a:latin typeface="Microsoft Sans Serif" panose="020B0604020202020204" pitchFamily="34" charset="0"/>
                <a:cs typeface="Microsoft Sans Serif" panose="020B0604020202020204" pitchFamily="34" charset="0"/>
              </a:rPr>
              <a:t>Γνωρίζετε ποιο είναι το ποσοστό χρέωσης ανά συναλλαγή επί του τζίρου που επιβάλλει η τράπεζα;</a:t>
            </a:r>
            <a:br>
              <a:rPr lang="el-GR" sz="1500" b="1" dirty="0" smtClean="0">
                <a:latin typeface="Microsoft Sans Serif" panose="020B0604020202020204" pitchFamily="34" charset="0"/>
                <a:cs typeface="Microsoft Sans Serif" panose="020B0604020202020204" pitchFamily="34" charset="0"/>
              </a:rPr>
            </a:br>
            <a:r>
              <a:rPr lang="el-GR" sz="1400" b="1" dirty="0">
                <a:solidFill>
                  <a:schemeClr val="tx1">
                    <a:lumMod val="65000"/>
                    <a:lumOff val="35000"/>
                  </a:schemeClr>
                </a:solidFill>
                <a:latin typeface="Microsoft Sans Serif" panose="020B0604020202020204" pitchFamily="34" charset="0"/>
                <a:cs typeface="Microsoft Sans Serif" panose="020B0604020202020204" pitchFamily="34" charset="0"/>
              </a:rPr>
              <a:t>ΒΑΣΗ: Όσοι έχουν </a:t>
            </a:r>
            <a:r>
              <a:rPr lang="el-GR" sz="1400" b="1" dirty="0" smtClean="0">
                <a:solidFill>
                  <a:schemeClr val="tx1">
                    <a:lumMod val="65000"/>
                    <a:lumOff val="35000"/>
                  </a:schemeClr>
                </a:solidFill>
                <a:latin typeface="Microsoft Sans Serif" panose="020B0604020202020204" pitchFamily="34" charset="0"/>
                <a:cs typeface="Microsoft Sans Serif" panose="020B0604020202020204" pitchFamily="34" charset="0"/>
              </a:rPr>
              <a:t>μηχάνημα για συναλλαγές με κάρτα</a:t>
            </a:r>
            <a:endParaRPr lang="el-GR" sz="1400" b="1" dirty="0" smtClean="0">
              <a:latin typeface="Microsoft Sans Serif" panose="020B0604020202020204" pitchFamily="34" charset="0"/>
              <a:cs typeface="Microsoft Sans Serif" panose="020B0604020202020204" pitchFamily="34" charset="0"/>
            </a:endParaRPr>
          </a:p>
        </p:txBody>
      </p:sp>
      <p:sp>
        <p:nvSpPr>
          <p:cNvPr id="4" name="Θέση αριθμού διαφάνειας 3"/>
          <p:cNvSpPr>
            <a:spLocks noGrp="1"/>
          </p:cNvSpPr>
          <p:nvPr>
            <p:ph type="sldNum" sz="quarter" idx="12"/>
          </p:nvPr>
        </p:nvSpPr>
        <p:spPr>
          <a:xfrm>
            <a:off x="6012160" y="5661248"/>
            <a:ext cx="2133600" cy="457200"/>
          </a:xfrm>
        </p:spPr>
        <p:txBody>
          <a:bodyPr/>
          <a:lstStyle/>
          <a:p>
            <a:pPr>
              <a:defRPr/>
            </a:pPr>
            <a:fld id="{3123F266-158D-42EB-A49C-3AAC6C8E547E}" type="slidenum">
              <a:rPr lang="el-GR" altLang="en-US" smtClean="0"/>
              <a:pPr>
                <a:defRPr/>
              </a:pPr>
              <a:t>62</a:t>
            </a:fld>
            <a:endParaRPr lang="el-GR" altLang="en-US" dirty="0"/>
          </a:p>
        </p:txBody>
      </p:sp>
      <p:sp>
        <p:nvSpPr>
          <p:cNvPr id="2" name="Ορθογώνιο 1"/>
          <p:cNvSpPr/>
          <p:nvPr/>
        </p:nvSpPr>
        <p:spPr>
          <a:xfrm>
            <a:off x="4283968" y="1340768"/>
            <a:ext cx="4572000" cy="923330"/>
          </a:xfrm>
          <a:prstGeom prst="rect">
            <a:avLst/>
          </a:prstGeom>
        </p:spPr>
        <p:txBody>
          <a:bodyPr>
            <a:spAutoFit/>
          </a:bodyPr>
          <a:lstStyle/>
          <a:p>
            <a:pPr algn="just"/>
            <a:r>
              <a:rPr lang="el-GR" b="1" dirty="0"/>
              <a:t>Τ</a:t>
            </a:r>
            <a:r>
              <a:rPr lang="el-GR" b="1" dirty="0" smtClean="0"/>
              <a:t>ο </a:t>
            </a:r>
            <a:r>
              <a:rPr lang="el-GR" b="1" dirty="0"/>
              <a:t>πάνω από το 37% των επιχειρήσεων επιβαρύνονται με προμήθεια 1,5% και άνω επί του </a:t>
            </a:r>
            <a:r>
              <a:rPr lang="el-GR" b="1" dirty="0" smtClean="0"/>
              <a:t>τζίρου</a:t>
            </a:r>
            <a:r>
              <a:rPr lang="el-GR" b="1" dirty="0"/>
              <a:t>.</a:t>
            </a:r>
          </a:p>
        </p:txBody>
      </p:sp>
    </p:spTree>
    <p:extLst>
      <p:ext uri="{BB962C8B-B14F-4D97-AF65-F5344CB8AC3E}">
        <p14:creationId xmlns:p14="http://schemas.microsoft.com/office/powerpoint/2010/main" val="28100017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extLst>
              <p:ext uri="{D42A27DB-BD31-4B8C-83A1-F6EECF244321}">
                <p14:modId xmlns:p14="http://schemas.microsoft.com/office/powerpoint/2010/main" val="1440952493"/>
              </p:ext>
            </p:extLst>
          </p:nvPr>
        </p:nvGraphicFramePr>
        <p:xfrm>
          <a:off x="1763688" y="1010824"/>
          <a:ext cx="6166445" cy="5154480"/>
        </p:xfrm>
        <a:graphic>
          <a:graphicData uri="http://schemas.openxmlformats.org/presentationml/2006/ole">
            <mc:AlternateContent xmlns:mc="http://schemas.openxmlformats.org/markup-compatibility/2006">
              <mc:Choice xmlns:v="urn:schemas-microsoft-com:vml" Requires="v">
                <p:oleObj spid="_x0000_s516170" name="Γράφημα" r:id="rId4" imgW="7534224" imgH="6314983" progId="MSGraph.Chart.8">
                  <p:embed followColorScheme="full"/>
                </p:oleObj>
              </mc:Choice>
              <mc:Fallback>
                <p:oleObj name="Γράφημα" r:id="rId4" imgW="7534224" imgH="6314983" progId="MSGraph.Chart.8">
                  <p:embed followColorScheme="full"/>
                  <p:pic>
                    <p:nvPicPr>
                      <p:cNvPr id="0" name=""/>
                      <p:cNvPicPr>
                        <a:picLocks noChangeAspect="1" noChangeArrowheads="1"/>
                      </p:cNvPicPr>
                      <p:nvPr/>
                    </p:nvPicPr>
                    <p:blipFill>
                      <a:blip r:embed="rId5"/>
                      <a:srcRect/>
                      <a:stretch>
                        <a:fillRect/>
                      </a:stretch>
                    </p:blipFill>
                    <p:spPr bwMode="auto">
                      <a:xfrm>
                        <a:off x="1763688" y="1010824"/>
                        <a:ext cx="6166445" cy="5154480"/>
                      </a:xfrm>
                      <a:prstGeom prst="rect">
                        <a:avLst/>
                      </a:prstGeom>
                      <a:noFill/>
                      <a:ln>
                        <a:noFill/>
                      </a:ln>
                      <a:extLst/>
                    </p:spPr>
                  </p:pic>
                </p:oleObj>
              </mc:Fallback>
            </mc:AlternateContent>
          </a:graphicData>
        </a:graphic>
      </p:graphicFrame>
      <p:sp>
        <p:nvSpPr>
          <p:cNvPr id="4100" name="Rectangle 8"/>
          <p:cNvSpPr>
            <a:spLocks noGrp="1" noChangeArrowheads="1"/>
          </p:cNvSpPr>
          <p:nvPr>
            <p:ph type="ctrTitle" idx="4294967295"/>
          </p:nvPr>
        </p:nvSpPr>
        <p:spPr>
          <a:xfrm>
            <a:off x="1143000" y="115888"/>
            <a:ext cx="7643813" cy="681037"/>
          </a:xfrm>
        </p:spPr>
        <p:txBody>
          <a:bodyPr/>
          <a:lstStyle/>
          <a:p>
            <a:pPr algn="ctr" eaLnBrk="1" hangingPunct="1">
              <a:defRPr/>
            </a:pPr>
            <a:r>
              <a:rPr lang="el-GR" sz="1500" b="1" dirty="0" smtClean="0">
                <a:latin typeface="Microsoft Sans Serif" panose="020B0604020202020204" pitchFamily="34" charset="0"/>
                <a:cs typeface="Microsoft Sans Serif" panose="020B0604020202020204" pitchFamily="34" charset="0"/>
              </a:rPr>
              <a:t>Σχετικά με το πολιτικό κλίμα , θεωρείτε ότι:</a:t>
            </a:r>
          </a:p>
        </p:txBody>
      </p:sp>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63</a:t>
            </a:fld>
            <a:endParaRPr lang="el-GR" altLang="en-US" dirty="0"/>
          </a:p>
        </p:txBody>
      </p:sp>
    </p:spTree>
    <p:extLst>
      <p:ext uri="{BB962C8B-B14F-4D97-AF65-F5344CB8AC3E}">
        <p14:creationId xmlns:p14="http://schemas.microsoft.com/office/powerpoint/2010/main" val="354273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2"/>
          <p:cNvGraphicFramePr>
            <a:graphicFrameLocks noChangeAspect="1"/>
          </p:cNvGraphicFramePr>
          <p:nvPr>
            <p:extLst>
              <p:ext uri="{D42A27DB-BD31-4B8C-83A1-F6EECF244321}">
                <p14:modId xmlns:p14="http://schemas.microsoft.com/office/powerpoint/2010/main" val="1876812672"/>
              </p:ext>
            </p:extLst>
          </p:nvPr>
        </p:nvGraphicFramePr>
        <p:xfrm>
          <a:off x="1763688" y="931689"/>
          <a:ext cx="6166445" cy="5154480"/>
        </p:xfrm>
        <a:graphic>
          <a:graphicData uri="http://schemas.openxmlformats.org/presentationml/2006/ole">
            <mc:AlternateContent xmlns:mc="http://schemas.openxmlformats.org/markup-compatibility/2006">
              <mc:Choice xmlns:v="urn:schemas-microsoft-com:vml" Requires="v">
                <p:oleObj spid="_x0000_s518223" name="Γράφημα" r:id="rId4" imgW="7534224" imgH="6314983" progId="MSGraph.Chart.8">
                  <p:embed followColorScheme="full"/>
                </p:oleObj>
              </mc:Choice>
              <mc:Fallback>
                <p:oleObj name="Γράφημα" r:id="rId4" imgW="7534224" imgH="6314983" progId="MSGraph.Chart.8">
                  <p:embed followColorScheme="full"/>
                  <p:pic>
                    <p:nvPicPr>
                      <p:cNvPr id="0" name=""/>
                      <p:cNvPicPr>
                        <a:picLocks noChangeAspect="1" noChangeArrowheads="1"/>
                      </p:cNvPicPr>
                      <p:nvPr/>
                    </p:nvPicPr>
                    <p:blipFill>
                      <a:blip r:embed="rId5"/>
                      <a:srcRect/>
                      <a:stretch>
                        <a:fillRect/>
                      </a:stretch>
                    </p:blipFill>
                    <p:spPr bwMode="auto">
                      <a:xfrm>
                        <a:off x="1763688" y="931689"/>
                        <a:ext cx="6166445" cy="5154480"/>
                      </a:xfrm>
                      <a:prstGeom prst="rect">
                        <a:avLst/>
                      </a:prstGeom>
                      <a:noFill/>
                      <a:ln>
                        <a:noFill/>
                      </a:ln>
                      <a:extLst/>
                    </p:spPr>
                  </p:pic>
                </p:oleObj>
              </mc:Fallback>
            </mc:AlternateContent>
          </a:graphicData>
        </a:graphic>
      </p:graphicFrame>
      <p:sp>
        <p:nvSpPr>
          <p:cNvPr id="4100" name="Rectangle 8"/>
          <p:cNvSpPr>
            <a:spLocks noGrp="1" noChangeArrowheads="1"/>
          </p:cNvSpPr>
          <p:nvPr>
            <p:ph type="ctrTitle" idx="4294967295"/>
          </p:nvPr>
        </p:nvSpPr>
        <p:spPr>
          <a:xfrm>
            <a:off x="1143000" y="115888"/>
            <a:ext cx="7643813" cy="681037"/>
          </a:xfrm>
        </p:spPr>
        <p:txBody>
          <a:bodyPr/>
          <a:lstStyle/>
          <a:p>
            <a:pPr algn="ctr" eaLnBrk="1" hangingPunct="1">
              <a:defRPr/>
            </a:pPr>
            <a:r>
              <a:rPr lang="el-GR" sz="1500" b="1" dirty="0">
                <a:latin typeface="Microsoft Sans Serif" panose="020B0604020202020204" pitchFamily="34" charset="0"/>
                <a:cs typeface="Microsoft Sans Serif" panose="020B0604020202020204" pitchFamily="34" charset="0"/>
              </a:rPr>
              <a:t>Πότε εκτιμάτε ότι η χώρα θα επιστρέψει σε ρυθμούς ανάπτυξης;</a:t>
            </a:r>
            <a:endParaRPr lang="el-GR" sz="1500" b="1" dirty="0" smtClean="0">
              <a:latin typeface="Microsoft Sans Serif" panose="020B0604020202020204" pitchFamily="34" charset="0"/>
              <a:cs typeface="Microsoft Sans Serif" panose="020B0604020202020204" pitchFamily="34" charset="0"/>
            </a:endParaRPr>
          </a:p>
        </p:txBody>
      </p:sp>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64</a:t>
            </a:fld>
            <a:endParaRPr lang="el-GR" altLang="en-US" dirty="0"/>
          </a:p>
        </p:txBody>
      </p:sp>
      <p:sp>
        <p:nvSpPr>
          <p:cNvPr id="5" name="Ορθογώνιο 4"/>
          <p:cNvSpPr/>
          <p:nvPr/>
        </p:nvSpPr>
        <p:spPr>
          <a:xfrm>
            <a:off x="3923928" y="1052736"/>
            <a:ext cx="4896544" cy="1323439"/>
          </a:xfrm>
          <a:prstGeom prst="rect">
            <a:avLst/>
          </a:prstGeom>
        </p:spPr>
        <p:txBody>
          <a:bodyPr wrap="square">
            <a:spAutoFit/>
          </a:bodyPr>
          <a:lstStyle/>
          <a:p>
            <a:pPr lvl="0"/>
            <a:r>
              <a:rPr lang="el-GR" sz="1600" b="1" dirty="0">
                <a:latin typeface="Arial Black" panose="020B0A04020102020204" pitchFamily="34" charset="0"/>
              </a:rPr>
              <a:t>Η αίσθηση που έχει η απόλυτη πλειοψηφία των επιχειρήσεων (άνω του 50%) είναι ότι για να επιστρέψουμε σε τροχιά ανάπτυξης θα απαιτηθούν τουλάχιστον ακόμη πέντε χρόνια (μετά το 2020).</a:t>
            </a:r>
            <a:endParaRPr lang="el-GR" sz="1600" dirty="0">
              <a:latin typeface="Arial Black" panose="020B0A04020102020204" pitchFamily="34" charset="0"/>
            </a:endParaRPr>
          </a:p>
        </p:txBody>
      </p:sp>
    </p:spTree>
    <p:extLst>
      <p:ext uri="{BB962C8B-B14F-4D97-AF65-F5344CB8AC3E}">
        <p14:creationId xmlns:p14="http://schemas.microsoft.com/office/powerpoint/2010/main" val="23856993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8"/>
          <p:cNvSpPr>
            <a:spLocks noGrp="1" noChangeArrowheads="1"/>
          </p:cNvSpPr>
          <p:nvPr>
            <p:ph type="ctrTitle"/>
          </p:nvPr>
        </p:nvSpPr>
        <p:spPr>
          <a:xfrm>
            <a:off x="1143000" y="309563"/>
            <a:ext cx="7500938" cy="690562"/>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Η πιθανότητα να βελτιωθεί η οικονομική κατάσταση της επιχείρησής σας είναι μεγαλύτερη αν επιστρέψουμε στη δραχμή ή αν παραμείνουμε στο ευρώ;</a:t>
            </a:r>
            <a:endParaRPr lang="el-GR" sz="1500" b="1" i="1" dirty="0" smtClean="0">
              <a:solidFill>
                <a:srgbClr val="C00000"/>
              </a:solidFill>
              <a:latin typeface="Microsoft Sans Serif" panose="020B0604020202020204" pitchFamily="34" charset="0"/>
              <a:cs typeface="Microsoft Sans Serif" panose="020B0604020202020204" pitchFamily="34" charset="0"/>
            </a:endParaRPr>
          </a:p>
        </p:txBody>
      </p:sp>
      <p:graphicFrame>
        <p:nvGraphicFramePr>
          <p:cNvPr id="121860" name="Object 3"/>
          <p:cNvGraphicFramePr>
            <a:graphicFrameLocks noChangeAspect="1"/>
          </p:cNvGraphicFramePr>
          <p:nvPr>
            <p:extLst>
              <p:ext uri="{D42A27DB-BD31-4B8C-83A1-F6EECF244321}">
                <p14:modId xmlns:p14="http://schemas.microsoft.com/office/powerpoint/2010/main" val="2028110895"/>
              </p:ext>
            </p:extLst>
          </p:nvPr>
        </p:nvGraphicFramePr>
        <p:xfrm>
          <a:off x="2484438" y="1412875"/>
          <a:ext cx="4887912" cy="3913188"/>
        </p:xfrm>
        <a:graphic>
          <a:graphicData uri="http://schemas.openxmlformats.org/presentationml/2006/ole">
            <mc:AlternateContent xmlns:mc="http://schemas.openxmlformats.org/markup-compatibility/2006">
              <mc:Choice xmlns:v="urn:schemas-microsoft-com:vml" Requires="v">
                <p:oleObj spid="_x0000_s519240" name="Φύλλο εργασίας" r:id="rId5" imgW="4886241" imgH="3914679" progId="Excel.Sheet.8">
                  <p:embed/>
                </p:oleObj>
              </mc:Choice>
              <mc:Fallback>
                <p:oleObj name="Φύλλο εργασίας" r:id="rId5" imgW="4886241" imgH="3914679" progId="Excel.Sheet.8">
                  <p:embed/>
                  <p:pic>
                    <p:nvPicPr>
                      <p:cNvPr id="0" name=""/>
                      <p:cNvPicPr>
                        <a:picLocks noChangeAspect="1" noChangeArrowheads="1"/>
                      </p:cNvPicPr>
                      <p:nvPr/>
                    </p:nvPicPr>
                    <p:blipFill>
                      <a:blip r:embed="rId6"/>
                      <a:srcRect/>
                      <a:stretch>
                        <a:fillRect/>
                      </a:stretch>
                    </p:blipFill>
                    <p:spPr bwMode="auto">
                      <a:xfrm>
                        <a:off x="2484438" y="1412875"/>
                        <a:ext cx="4887912" cy="3913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65</a:t>
            </a:fld>
            <a:endParaRPr lang="el-GR" altLang="en-US" dirty="0"/>
          </a:p>
        </p:txBody>
      </p:sp>
      <p:sp>
        <p:nvSpPr>
          <p:cNvPr id="2" name="Ορθογώνιο 1"/>
          <p:cNvSpPr/>
          <p:nvPr/>
        </p:nvSpPr>
        <p:spPr>
          <a:xfrm>
            <a:off x="1691680" y="4737051"/>
            <a:ext cx="6984776" cy="1323439"/>
          </a:xfrm>
          <a:prstGeom prst="rect">
            <a:avLst/>
          </a:prstGeom>
        </p:spPr>
        <p:txBody>
          <a:bodyPr wrap="square">
            <a:spAutoFit/>
          </a:bodyPr>
          <a:lstStyle/>
          <a:p>
            <a:pPr lvl="0" algn="just">
              <a:spcAft>
                <a:spcPts val="0"/>
              </a:spcAft>
            </a:pPr>
            <a:r>
              <a:rPr lang="el-GR" sz="1600" b="1" dirty="0">
                <a:latin typeface="Arial Black"/>
                <a:ea typeface="Times New Roman"/>
                <a:cs typeface="Tahoma"/>
              </a:rPr>
              <a:t>Μικρή υποχώρηση σημειώνεται ως προς την αναλογία εκείνων των επιχειρήσεων που θεωρούν ότι οι προοπτικές ανάπτυξης είναι ευνοϊκότερες μέσα στη ζώνη του ευρώ </a:t>
            </a:r>
            <a:r>
              <a:rPr lang="el-GR" sz="1600" b="1" dirty="0" smtClean="0">
                <a:latin typeface="Arial Black"/>
                <a:ea typeface="Times New Roman"/>
                <a:cs typeface="Tahoma"/>
              </a:rPr>
              <a:t>(50,4</a:t>
            </a:r>
            <a:r>
              <a:rPr lang="el-GR" sz="1600" b="1" dirty="0">
                <a:latin typeface="Arial Black"/>
                <a:ea typeface="Times New Roman"/>
                <a:cs typeface="Tahoma"/>
              </a:rPr>
              <a:t>%), έναντι εκείνων που θεωρούν ότι είναι ευνοϊκότερες με εθνικό νόμισμα (23,9%). </a:t>
            </a:r>
            <a:endParaRPr lang="el-GR" dirty="0">
              <a:effectLst/>
              <a:latin typeface="Times New Roman"/>
              <a:ea typeface="Times New Roman"/>
              <a:cs typeface="Tahoma"/>
            </a:endParaRPr>
          </a:p>
        </p:txBody>
      </p:sp>
    </p:spTree>
    <p:extLst>
      <p:ext uri="{BB962C8B-B14F-4D97-AF65-F5344CB8AC3E}">
        <p14:creationId xmlns:p14="http://schemas.microsoft.com/office/powerpoint/2010/main" val="1531735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8"/>
          <p:cNvSpPr>
            <a:spLocks noGrp="1" noChangeArrowheads="1"/>
          </p:cNvSpPr>
          <p:nvPr>
            <p:ph type="ctrTitle" idx="4294967295"/>
          </p:nvPr>
        </p:nvSpPr>
        <p:spPr>
          <a:xfrm>
            <a:off x="1143000" y="285750"/>
            <a:ext cx="7421563" cy="681038"/>
          </a:xfrm>
        </p:spPr>
        <p:txBody>
          <a:bodyPr/>
          <a:lstStyle/>
          <a:p>
            <a:pPr algn="ctr" eaLnBrk="1" hangingPunct="1"/>
            <a:r>
              <a:rPr lang="el-GR" sz="1400" b="1" dirty="0" smtClean="0">
                <a:latin typeface="Microsoft Sans Serif" panose="020B0604020202020204" pitchFamily="34" charset="0"/>
                <a:cs typeface="Microsoft Sans Serif" panose="020B0604020202020204" pitchFamily="34" charset="0"/>
              </a:rPr>
              <a:t>Θεωρείτε ότι η κατάσταση της επιχείρησής σας κατά το τελευταίο εξάμηνο:</a:t>
            </a:r>
          </a:p>
        </p:txBody>
      </p:sp>
      <p:graphicFrame>
        <p:nvGraphicFramePr>
          <p:cNvPr id="16392" name="Object 3"/>
          <p:cNvGraphicFramePr>
            <a:graphicFrameLocks noChangeAspect="1"/>
          </p:cNvGraphicFramePr>
          <p:nvPr>
            <p:extLst>
              <p:ext uri="{D42A27DB-BD31-4B8C-83A1-F6EECF244321}">
                <p14:modId xmlns:p14="http://schemas.microsoft.com/office/powerpoint/2010/main" val="238219818"/>
              </p:ext>
            </p:extLst>
          </p:nvPr>
        </p:nvGraphicFramePr>
        <p:xfrm>
          <a:off x="1331913" y="1700213"/>
          <a:ext cx="6396037" cy="2555875"/>
        </p:xfrm>
        <a:graphic>
          <a:graphicData uri="http://schemas.openxmlformats.org/presentationml/2006/ole">
            <mc:AlternateContent xmlns:mc="http://schemas.openxmlformats.org/markup-compatibility/2006">
              <mc:Choice xmlns:v="urn:schemas-microsoft-com:vml" Requires="v">
                <p:oleObj spid="_x0000_s16525" name="Φύλλο εργασίας" r:id="rId5" imgW="6115151" imgH="2457583" progId="Excel.Sheet.8">
                  <p:embed/>
                </p:oleObj>
              </mc:Choice>
              <mc:Fallback>
                <p:oleObj name="Φύλλο εργασίας" r:id="rId5" imgW="6115151" imgH="2457583" progId="Excel.Sheet.8">
                  <p:embed/>
                  <p:pic>
                    <p:nvPicPr>
                      <p:cNvPr id="0" name="Object 3"/>
                      <p:cNvPicPr>
                        <a:picLocks noChangeAspect="1" noChangeArrowheads="1"/>
                      </p:cNvPicPr>
                      <p:nvPr/>
                    </p:nvPicPr>
                    <p:blipFill>
                      <a:blip r:embed="rId6"/>
                      <a:srcRect/>
                      <a:stretch>
                        <a:fillRect/>
                      </a:stretch>
                    </p:blipFill>
                    <p:spPr bwMode="auto">
                      <a:xfrm>
                        <a:off x="1331913" y="1700213"/>
                        <a:ext cx="6396037" cy="2555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7</a:t>
            </a:fld>
            <a:endParaRPr lang="el-GR" altLang="en-US" dirty="0"/>
          </a:p>
        </p:txBody>
      </p:sp>
      <p:sp>
        <p:nvSpPr>
          <p:cNvPr id="2" name="Ορθογώνιο 1"/>
          <p:cNvSpPr/>
          <p:nvPr/>
        </p:nvSpPr>
        <p:spPr>
          <a:xfrm>
            <a:off x="1403648" y="4437112"/>
            <a:ext cx="7416824" cy="1569660"/>
          </a:xfrm>
          <a:prstGeom prst="rect">
            <a:avLst/>
          </a:prstGeom>
        </p:spPr>
        <p:txBody>
          <a:bodyPr wrap="square">
            <a:spAutoFit/>
          </a:bodyPr>
          <a:lstStyle/>
          <a:p>
            <a:pPr algn="just"/>
            <a:r>
              <a:rPr lang="el-GR" sz="1600" dirty="0">
                <a:latin typeface="Arial Black"/>
                <a:ea typeface="Times New Roman"/>
                <a:cs typeface="Tahoma"/>
              </a:rPr>
              <a:t>Η αποτίμηση του β’ εξαμήνου 2015 επιβεβαιώνει τις ανησυχίες της επιχειρηματικής κοινότητας για την επιβράδυνση της οικονομικής δραστηριότητας που </a:t>
            </a:r>
            <a:r>
              <a:rPr lang="el-GR" sz="1600" dirty="0" smtClean="0">
                <a:latin typeface="Arial Black"/>
                <a:ea typeface="Times New Roman"/>
                <a:cs typeface="Tahoma"/>
              </a:rPr>
              <a:t>τελικά ακολούθησε </a:t>
            </a:r>
            <a:r>
              <a:rPr lang="el-GR" sz="1600" dirty="0">
                <a:latin typeface="Arial Black"/>
                <a:ea typeface="Times New Roman"/>
                <a:cs typeface="Tahoma"/>
              </a:rPr>
              <a:t>την κρίση διαπραγμάτευσης του περασμένου Ιουλίου, την εφαρμογή κεφαλαιακών περιορισμών και την αρχή υλοποίησης του 3</a:t>
            </a:r>
            <a:r>
              <a:rPr lang="el-GR" sz="1600" baseline="30000" dirty="0">
                <a:latin typeface="Arial Black"/>
                <a:ea typeface="Times New Roman"/>
                <a:cs typeface="Tahoma"/>
              </a:rPr>
              <a:t>ου</a:t>
            </a:r>
            <a:r>
              <a:rPr lang="el-GR" sz="1600" dirty="0">
                <a:latin typeface="Arial Black"/>
                <a:ea typeface="Times New Roman"/>
                <a:cs typeface="Tahoma"/>
              </a:rPr>
              <a:t> </a:t>
            </a:r>
            <a:r>
              <a:rPr lang="el-GR" sz="1600" dirty="0" err="1">
                <a:latin typeface="Arial Black"/>
                <a:ea typeface="Times New Roman"/>
                <a:cs typeface="Tahoma"/>
              </a:rPr>
              <a:t>εμπροσθοβαρούς</a:t>
            </a:r>
            <a:r>
              <a:rPr lang="el-GR" sz="1600" dirty="0">
                <a:latin typeface="Arial Black"/>
                <a:ea typeface="Times New Roman"/>
                <a:cs typeface="Tahoma"/>
              </a:rPr>
              <a:t> </a:t>
            </a:r>
            <a:r>
              <a:rPr lang="el-GR" sz="1600" dirty="0" err="1">
                <a:latin typeface="Arial Black"/>
                <a:ea typeface="Times New Roman"/>
                <a:cs typeface="Tahoma"/>
              </a:rPr>
              <a:t>μνημονιακού</a:t>
            </a:r>
            <a:r>
              <a:rPr lang="el-GR" sz="1600" dirty="0">
                <a:latin typeface="Arial Black"/>
                <a:ea typeface="Times New Roman"/>
                <a:cs typeface="Tahoma"/>
              </a:rPr>
              <a:t> </a:t>
            </a:r>
            <a:r>
              <a:rPr lang="el-GR" sz="1600" dirty="0" smtClean="0">
                <a:latin typeface="Arial Black"/>
                <a:ea typeface="Times New Roman"/>
                <a:cs typeface="Tahoma"/>
              </a:rPr>
              <a:t>προγράμματος.</a:t>
            </a:r>
            <a:endParaRPr lang="el-GR"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3" name="Object 2"/>
          <p:cNvGraphicFramePr>
            <a:graphicFrameLocks noChangeAspect="1"/>
          </p:cNvGraphicFramePr>
          <p:nvPr>
            <p:extLst>
              <p:ext uri="{D42A27DB-BD31-4B8C-83A1-F6EECF244321}">
                <p14:modId xmlns:p14="http://schemas.microsoft.com/office/powerpoint/2010/main" val="4229746733"/>
              </p:ext>
            </p:extLst>
          </p:nvPr>
        </p:nvGraphicFramePr>
        <p:xfrm>
          <a:off x="1088702" y="181480"/>
          <a:ext cx="7686675" cy="6454775"/>
        </p:xfrm>
        <a:graphic>
          <a:graphicData uri="http://schemas.openxmlformats.org/presentationml/2006/ole">
            <mc:AlternateContent xmlns:mc="http://schemas.openxmlformats.org/markup-compatibility/2006">
              <mc:Choice xmlns:v="urn:schemas-microsoft-com:vml" Requires="v">
                <p:oleObj spid="_x0000_s17545" name="Γράφημα" r:id="rId4" imgW="8248751" imgH="6924786" progId="MSGraph.Chart.8">
                  <p:embed followColorScheme="full"/>
                </p:oleObj>
              </mc:Choice>
              <mc:Fallback>
                <p:oleObj name="Γράφημα" r:id="rId4" imgW="8248751" imgH="6924786" progId="MSGraph.Chart.8">
                  <p:embed followColorScheme="full"/>
                  <p:pic>
                    <p:nvPicPr>
                      <p:cNvPr id="0" name="Object 2"/>
                      <p:cNvPicPr>
                        <a:picLocks noChangeAspect="1" noChangeArrowheads="1"/>
                      </p:cNvPicPr>
                      <p:nvPr/>
                    </p:nvPicPr>
                    <p:blipFill>
                      <a:blip r:embed="rId5"/>
                      <a:srcRect/>
                      <a:stretch>
                        <a:fillRect/>
                      </a:stretch>
                    </p:blipFill>
                    <p:spPr bwMode="auto">
                      <a:xfrm>
                        <a:off x="1088702" y="181480"/>
                        <a:ext cx="7686675" cy="64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Lst>
                    </p:spPr>
                  </p:pic>
                </p:oleObj>
              </mc:Fallback>
            </mc:AlternateContent>
          </a:graphicData>
        </a:graphic>
      </p:graphicFrame>
      <p:sp>
        <p:nvSpPr>
          <p:cNvPr id="17411" name="Rectangle 8"/>
          <p:cNvSpPr>
            <a:spLocks noGrp="1" noChangeArrowheads="1"/>
          </p:cNvSpPr>
          <p:nvPr>
            <p:ph type="ctrTitle" idx="4294967295"/>
          </p:nvPr>
        </p:nvSpPr>
        <p:spPr>
          <a:xfrm>
            <a:off x="1143000" y="142875"/>
            <a:ext cx="7421563" cy="681038"/>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ΑΠΟΤΙΜΗΣΗ ΤΕΛΕΥΤΑΙΟΥ ΕΞΑΜΗΝΟΥ</a:t>
            </a:r>
            <a:br>
              <a:rPr lang="el-GR" sz="1500" b="1" dirty="0" smtClean="0">
                <a:latin typeface="Microsoft Sans Serif" panose="020B0604020202020204" pitchFamily="34" charset="0"/>
                <a:cs typeface="Microsoft Sans Serif" panose="020B0604020202020204" pitchFamily="34" charset="0"/>
              </a:rPr>
            </a:br>
            <a:r>
              <a:rPr lang="el-GR" sz="1400" b="1" dirty="0" smtClean="0">
                <a:solidFill>
                  <a:srgbClr val="C00000"/>
                </a:solidFill>
                <a:latin typeface="Microsoft Sans Serif" panose="020B0604020202020204" pitchFamily="34" charset="0"/>
                <a:cs typeface="Microsoft Sans Serif" panose="020B0604020202020204" pitchFamily="34" charset="0"/>
              </a:rPr>
              <a:t> -Ανά κατηγορία -</a:t>
            </a:r>
          </a:p>
        </p:txBody>
      </p:sp>
      <p:sp>
        <p:nvSpPr>
          <p:cNvPr id="4" name="Θέση αριθμού διαφάνειας 3"/>
          <p:cNvSpPr>
            <a:spLocks noGrp="1"/>
          </p:cNvSpPr>
          <p:nvPr>
            <p:ph type="sldNum" sz="quarter" idx="12"/>
          </p:nvPr>
        </p:nvSpPr>
        <p:spPr/>
        <p:txBody>
          <a:bodyPr/>
          <a:lstStyle/>
          <a:p>
            <a:pPr>
              <a:defRPr/>
            </a:pPr>
            <a:fld id="{3123F266-158D-42EB-A49C-3AAC6C8E547E}" type="slidenum">
              <a:rPr lang="el-GR" altLang="en-US" smtClean="0"/>
              <a:pPr>
                <a:defRPr/>
              </a:pPr>
              <a:t>8</a:t>
            </a:fld>
            <a:endParaRPr lang="el-GR" altLang="en-US" dirty="0"/>
          </a:p>
        </p:txBody>
      </p:sp>
      <p:sp>
        <p:nvSpPr>
          <p:cNvPr id="5" name="Ορθογώνιο 4"/>
          <p:cNvSpPr/>
          <p:nvPr/>
        </p:nvSpPr>
        <p:spPr>
          <a:xfrm>
            <a:off x="1212801" y="6093296"/>
            <a:ext cx="7488832" cy="646331"/>
          </a:xfrm>
          <a:prstGeom prst="rect">
            <a:avLst/>
          </a:prstGeom>
        </p:spPr>
        <p:txBody>
          <a:bodyPr wrap="square">
            <a:spAutoFit/>
          </a:bodyPr>
          <a:lstStyle/>
          <a:p>
            <a:r>
              <a:rPr lang="el-GR" dirty="0"/>
              <a:t>Οι πολύ μικρές επιχειρήσεις και οι αυτοαπασχολούμενοι σημειώνουν τις μεγαλύτερες απώλειες.</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8"/>
          <p:cNvSpPr>
            <a:spLocks noGrp="1" noChangeArrowheads="1"/>
          </p:cNvSpPr>
          <p:nvPr>
            <p:ph type="ctrTitle" idx="4294967295"/>
          </p:nvPr>
        </p:nvSpPr>
        <p:spPr>
          <a:xfrm>
            <a:off x="1143000" y="142875"/>
            <a:ext cx="7421563" cy="681038"/>
          </a:xfrm>
        </p:spPr>
        <p:txBody>
          <a:bodyPr/>
          <a:lstStyle/>
          <a:p>
            <a:pPr algn="ctr" eaLnBrk="1" hangingPunct="1"/>
            <a:r>
              <a:rPr lang="el-GR" sz="1500" b="1" dirty="0" smtClean="0">
                <a:latin typeface="Microsoft Sans Serif" panose="020B0604020202020204" pitchFamily="34" charset="0"/>
                <a:cs typeface="Microsoft Sans Serif" panose="020B0604020202020204" pitchFamily="34" charset="0"/>
              </a:rPr>
              <a:t>ΑΠΟΤΙΜΗΣΗ ΤΕΛΕΥΤΑΙΟΥ ΕΞΑΜΗΝΟΥ</a:t>
            </a:r>
            <a:br>
              <a:rPr lang="el-GR" sz="1500" b="1" dirty="0" smtClean="0">
                <a:latin typeface="Microsoft Sans Serif" panose="020B0604020202020204" pitchFamily="34" charset="0"/>
                <a:cs typeface="Microsoft Sans Serif" panose="020B0604020202020204" pitchFamily="34" charset="0"/>
              </a:rPr>
            </a:br>
            <a:r>
              <a:rPr lang="el-GR" sz="1400" b="1" dirty="0" smtClean="0">
                <a:solidFill>
                  <a:srgbClr val="C00000"/>
                </a:solidFill>
                <a:latin typeface="Microsoft Sans Serif" panose="020B0604020202020204" pitchFamily="34" charset="0"/>
                <a:cs typeface="Microsoft Sans Serif" panose="020B0604020202020204" pitchFamily="34" charset="0"/>
              </a:rPr>
              <a:t>ΣΥΓΚΡΙΣΗ ΜΕ ΠΡΟΗΓΟΥΜΕΝΕΣ ΕΡΕΥΝΕΣ</a:t>
            </a: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2435318460"/>
              </p:ext>
            </p:extLst>
          </p:nvPr>
        </p:nvGraphicFramePr>
        <p:xfrm>
          <a:off x="1331640" y="1008063"/>
          <a:ext cx="7188200" cy="5230813"/>
        </p:xfrm>
        <a:graphic>
          <a:graphicData uri="http://schemas.openxmlformats.org/presentationml/2006/ole">
            <mc:AlternateContent xmlns:mc="http://schemas.openxmlformats.org/markup-compatibility/2006">
              <mc:Choice xmlns:v="urn:schemas-microsoft-com:vml" Requires="v">
                <p:oleObj spid="_x0000_s19593" name="Γράφημα" r:id="rId4" imgW="7715216" imgH="5619803" progId="MSGraph.Chart.8">
                  <p:embed followColorScheme="full"/>
                </p:oleObj>
              </mc:Choice>
              <mc:Fallback>
                <p:oleObj name="Γράφημα" r:id="rId4" imgW="7715216" imgH="5619803"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008063"/>
                        <a:ext cx="7188200" cy="523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C0000"/>
                            </a:solidFill>
                            <a:miter lim="800000"/>
                            <a:headEnd/>
                            <a:tailEnd/>
                          </a14:hiddenLine>
                        </a:ext>
                      </a:extLst>
                    </p:spPr>
                  </p:pic>
                </p:oleObj>
              </mc:Fallback>
            </mc:AlternateContent>
          </a:graphicData>
        </a:graphic>
      </p:graphicFrame>
      <p:sp>
        <p:nvSpPr>
          <p:cNvPr id="5" name="Θέση αριθμού διαφάνειας 4"/>
          <p:cNvSpPr>
            <a:spLocks noGrp="1"/>
          </p:cNvSpPr>
          <p:nvPr>
            <p:ph type="sldNum" sz="quarter" idx="12"/>
          </p:nvPr>
        </p:nvSpPr>
        <p:spPr/>
        <p:txBody>
          <a:bodyPr/>
          <a:lstStyle/>
          <a:p>
            <a:pPr>
              <a:defRPr/>
            </a:pPr>
            <a:fld id="{3123F266-158D-42EB-A49C-3AAC6C8E547E}" type="slidenum">
              <a:rPr lang="el-GR" altLang="en-US" smtClean="0"/>
              <a:pPr>
                <a:defRPr/>
              </a:pPr>
              <a:t>9</a:t>
            </a:fld>
            <a:endParaRPr lang="el-GR" altLang="en-US"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Ρίγες">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Ρίγες">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Ρίγες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Ρίγες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Ρίγες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Ρίγες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Ρίγες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Ρίγες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Ρίγες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Ρίγες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Ρίγες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1_Ρίγες">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Ρίγες">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Ρίγες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Ρίγες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Ρίγες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Ρίγες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Ρίγες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Ρίγες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Ρίγες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Ρίγες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Ρίγες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Edge</Template>
  <TotalTime>38127</TotalTime>
  <Words>1993</Words>
  <Application>Microsoft Office PowerPoint</Application>
  <PresentationFormat>Προβολή στην οθόνη (4:3)</PresentationFormat>
  <Paragraphs>459</Paragraphs>
  <Slides>65</Slides>
  <Notes>65</Notes>
  <HiddenSlides>0</HiddenSlides>
  <MMClips>0</MMClips>
  <ScaleCrop>false</ScaleCrop>
  <HeadingPairs>
    <vt:vector size="6" baseType="variant">
      <vt:variant>
        <vt:lpstr>Θέμα</vt:lpstr>
      </vt:variant>
      <vt:variant>
        <vt:i4>3</vt:i4>
      </vt:variant>
      <vt:variant>
        <vt:lpstr>Ενσωματωμένοι διακομιστές OLE</vt:lpstr>
      </vt:variant>
      <vt:variant>
        <vt:i4>3</vt:i4>
      </vt:variant>
      <vt:variant>
        <vt:lpstr>Τίτλοι διαφανειών</vt:lpstr>
      </vt:variant>
      <vt:variant>
        <vt:i4>65</vt:i4>
      </vt:variant>
    </vt:vector>
  </HeadingPairs>
  <TitlesOfParts>
    <vt:vector size="71" baseType="lpstr">
      <vt:lpstr>Ρίγες</vt:lpstr>
      <vt:lpstr>Άποψη</vt:lpstr>
      <vt:lpstr>1_Ρίγες</vt:lpstr>
      <vt:lpstr>Document</vt:lpstr>
      <vt:lpstr>Φύλλο εργασίας</vt:lpstr>
      <vt:lpstr>Γράφημα</vt:lpstr>
      <vt:lpstr>Παρουσίαση του PowerPoint</vt:lpstr>
      <vt:lpstr>ΤΑΥΤΟΤΗΤΑ ΤΗΣ ΕΡΕΥΝΑΣ</vt:lpstr>
      <vt:lpstr>ΣΥΝΘΕΣΗ ΔΕΙΓΜΑΤΟΣ</vt:lpstr>
      <vt:lpstr>Παρουσίαση του PowerPoint</vt:lpstr>
      <vt:lpstr>ΘΕΜΑΤΙΚΕΣ ΕΝΟΤΗΤΕΣ</vt:lpstr>
      <vt:lpstr>Παρουσίαση του PowerPoint</vt:lpstr>
      <vt:lpstr>Θεωρείτε ότι η κατάσταση της επιχείρησής σας κατά το τελευταίο εξάμηνο:</vt:lpstr>
      <vt:lpstr>ΑΠΟΤΙΜΗΣΗ ΤΕΛΕΥΤΑΙΟΥ ΕΞΑΜΗΝΟΥ  -Ανά κατηγορία -</vt:lpstr>
      <vt:lpstr>ΑΠΟΤΙΜΗΣΗ ΤΕΛΕΥΤΑΙΟΥ ΕΞΑΜΗΝΟΥ ΣΥΓΚΡΙΣΗ ΜΕ ΠΡΟΗΓΟΥΜΕΝΕΣ ΕΡΕΥΝΕΣ</vt:lpstr>
      <vt:lpstr>ΑΠΟΤΙΜΗΣΗ ΤΕΛΕΥΤΑΙΟΥ ΕΞΑΜΗΝΟΥ ΣΥΓΚΡΙΣΗ ΜΕ ΠΡΟΗΓΟΥΜΕΝΕΣ ΕΡΕΥΝΕΣ -εποχικά διορθωμένα-</vt:lpstr>
      <vt:lpstr>Προβλέπετε ότι η κατάσταση της επιχείρησής σας το επόμενο εξάμηνο:</vt:lpstr>
      <vt:lpstr>ΠΡΟΒΛΕΨΗ ΕΠΟΜΕΝΟΥ ΕΞΑΜΗΝΟΥ  ΣΥΓΚΡΙΣΗ ΜΕ ΠΡΟΗΓΟΥΜΕΝΕΣ ΕΡΕΥΝΕΣ</vt:lpstr>
      <vt:lpstr>ΔΕΙΚΤΗΣ ΟΙΚΟΝΟΜΙΚΟΥ ΚΛΙΜΑΤΟΣ ΜμΕ ΒΑΡΟΜΕΤΡΟ, ΕΛΛΑΔΑ, πηγή: ΙΜΕ ΓΣΕΒΕΕ</vt:lpstr>
      <vt:lpstr>ΔΕΙΚΤΗΣ ΟΙΚΟΝΟΜΙΚΟΥ ΚΛΙΜΑΤΟΣ ΜμΕ ΕΥΡΩΒΑΡΟΜΕΤΡΟ, πηγή: UEAPME</vt:lpstr>
      <vt:lpstr>Παρουσίαση του PowerPoint</vt:lpstr>
      <vt:lpstr>ΚΥΚΛΟΣ ΕΡΓΑΣΙΩΝ   Θα ήθελα να μου πείτε εάν το δεύτερο εξάμηνο του 2015,  αυξήθηκε, μειώθηκε ή παρέμεινε αμετάβλητος: </vt:lpstr>
      <vt:lpstr> Ο ισολογισμός της εταιρίας σας έκλεισε το 2015 :</vt:lpstr>
      <vt:lpstr>ΚΥΚΛΟΣ ΕΡΓΑΣΙΩΝ  -Ανά κατηγορία -</vt:lpstr>
      <vt:lpstr>ΚΥΚΛΟΣ ΕΡΓΑΣΙΩΝ  ΑΠΟΤΙΜΗΣΗ ΤΕΛΕΥΤΑΙΟΥ ΕΞΑΜΗΝΟΥ ΣΥΓΚΡΙΣΗ ΜΕ ΠΡΟΗΓΟΥΜΕΝΕΣ ΕΡΕΥΝΕΣ</vt:lpstr>
      <vt:lpstr>Συνολικά, πόσο τοις εκατό διαφορά περίπου παρατηρείτε στον τζίρο που κάνατε το 2015 σε σχέση με τον τζίρο του 2014;</vt:lpstr>
      <vt:lpstr>ΖΗΤΗΣΗ   Η ζήτηση για τα προϊόντα ή τις υπηρεσίες που προσφέρει η επιχείρησή σας  κατά το 2Ο εξάμηνο του 2015:</vt:lpstr>
      <vt:lpstr>ΡΕΥΣΤΟΤΗΤΑ   Η ρευστότητα της επιχείρησής σας κατά το 2Ο εξάμηνο του 2015:  </vt:lpstr>
      <vt:lpstr>ΠΑΡΑΓΓΕΛΙΕΣ  Οι παραγγελίες προς τους προμηθευτές σας κατά το 2Ο εξάμηνο του 2015:</vt:lpstr>
      <vt:lpstr>ΕΠΕΝΔΥΤΙΚΗ ΔΡΑΣΤΗΡΙΟΤΗΤΑ  Η επενδυτική δραστηριότητα της επιχείρησής σας κατά το 2Ο εξάμηνο του 2015:</vt:lpstr>
      <vt:lpstr>ΟΙ ΤΙΜΕΣ ΤΩΝ ΑΓΑΘΩΝ/ΥΠΗΡΕΣΙΩΝ Οι τιμές των αγαθών/υπηρεσιών που προσφέρετε προς τον τελικό καταναλωτή  κατά το 2Ο εξάμηνο του 2015 :</vt:lpstr>
      <vt:lpstr>ΑΠΟΤΙΜΗΣΗ ΤΕΛΕΥΤΑΙΟΥ ΕΞΑΜΗΝΟΥ ΣΥΓΚΕΝΤΡΩΤΙΚΟ ΓΡΑΦΗΜΑ</vt:lpstr>
      <vt:lpstr>Παρουσίαση του PowerPoint</vt:lpstr>
      <vt:lpstr>ΚΥΚΛΟΣ ΕΡΓΑΣΙΩΝ Το επόμενο εξάμηνο (δηλαδή το 1ο εξάμηνο του 2016) προβλέπετε ότι θα αυξηθεί θα μειωθεί ή θα παραμείνει σταθερός ο κύκλος εργασιών (τζίρος) της επιχείρησής σας;</vt:lpstr>
      <vt:lpstr>ΖΗΤΗΣΗ  Προβλέπετε ότι η ζήτηση για τα προϊόντα ή τις υπηρεσίες  που προσφέρει η επιχείρησή σας, το επόμενο εξάμηνο:</vt:lpstr>
      <vt:lpstr>ΡΕΥΣΤΟΤΗΤΑ   Προβλέπετε ότι η ρευστότητα της επιχείρησής σας το επόμενο εξάμηνο: </vt:lpstr>
      <vt:lpstr>ΕΠΕΝΔΥΤΙΚΗ ΔΡΑΣΤΗΡΙΟΤΗΤΑ  Προβλέπετε ότι η επενδυτική δραστηριότητα της επιχείρησής σας το επόμενο εξάμηνο: </vt:lpstr>
      <vt:lpstr>ΤΙΜΕΣ ΑΓΑΘΩΝ/ ΥΠΗΡΕΣΙΩΝ  Προβλέπετε ότι οι τιμές των αγαθών/ υπηρεσιών που προσφέρει η επιχείρησή σας το επόμενο εξάμηνο: </vt:lpstr>
      <vt:lpstr>ΠΡΟΒΛΕΨΗ ΕΠΟΜΕΝΟΥ ΕΞΑΜΗΝΟΥ ΣΥΓΚΕΝΤΡΩΤΙΚΟ ΓΡΑΦΗΜΑ</vt:lpstr>
      <vt:lpstr>Παρουσίαση του PowerPoint</vt:lpstr>
      <vt:lpstr>Με τις υπάρχουσες σήμερα συνθήκες  και με τις προοπτικές της κρίσης όπως διαμορφώνονται, θεωρείτε πιθανό ή όχι το ενδεχόμενο η επιχείρησή σας να έχει σοβαρό πρόβλημα λειτουργίας το επόμενο διάστημα σε βαθμό που θα κινδυνεύει να κλείσει;</vt:lpstr>
      <vt:lpstr>Θεωρούν πιθανό το ενδεχόμενο η επιχείρησή τους να έχει σοβαρό πρόβλημα λειτουργίας το επόμενο διάστημα σε βαθμό που θα κινδυνεύει να κλείσει   -Ανά κατηγορία -</vt:lpstr>
      <vt:lpstr>ΦΟΒΟΣ ΓΙΑ ΕΝΔΕΧΟΜΕΝΟ ΚΛΕΙΣΙΜΟ ΤΗΣ ΕΠΙΧΕΙΡΗΣΗΣ ΣΥΓΚΡΙΤΙΚΟ ΓΡΑΦΗΜΑ  ΜΑΪΟΣ 2009 – ΦΕΒΡΟΥΑΡΙΟΣ 2016</vt:lpstr>
      <vt:lpstr>Χρονικά πού τοποθετείτε αυτό το ενδεχόμενο; -Βάση: Όσοι θεωρούν πιθανό το ενδεχόμενο η επιχείρησή τους να έχει σοβαρό πρόβλημα λειτουργίας το επόμενο διάστημα σε βαθμό που θα κινδυνεύει να κλείσει -</vt:lpstr>
      <vt:lpstr>Παρουσίαση του PowerPoint</vt:lpstr>
      <vt:lpstr>ΑΠΑΣΧΟΛΗΣΗ   Το προσωπικό της επιχείρησής σας τους τελευταίους 6 μήνες αυξήθηκε, μειώθηκε ή παρέμεινε σταθερό; (Αφορά το διάστημα Ιούλιος-Δεκέμβριος 2015)</vt:lpstr>
      <vt:lpstr>ΑΠΑΣΧΟΛΗΣΗ  ΑΠΟΤΙΜΗΣΗ ΤΕΛΕΥΤΑΙΟΥ ΕΞΑΜΗΝΟΥ ΣΥΓΚΡΙΣΗ ΜΕ ΠΡΟΗΓΟΥΜΕΝΕΣ ΕΡΕΥΝΕΣ</vt:lpstr>
      <vt:lpstr>ΑΠΑΣΧΟΛΗΣΗ Τους επόμενους 6 μήνες θεωρείτε πιο πιθανό το προσωπικό της επιχείρησής σας να αυξηθεί, να μειωθεί ή να παραμείνει το ίδιο; -Βάση: Όσοι απασχολούν αμειβόμενο προσωπικό- </vt:lpstr>
      <vt:lpstr>Παρουσίαση του PowerPoint</vt:lpstr>
      <vt:lpstr>Παρουσίαση του PowerPoint</vt:lpstr>
      <vt:lpstr>Έχουν αναγκαστεί έστω και περιστασιακά να μειώσουν ώρες  ή ημέρες εργασίας σε κάποιους υπαλλήλους -Βάση: Όσοι απασχολούν αμειβόμενο προσωπικό - ΣΥΓΚΡΙΤΙΚΟ ΓΡΑΦΗΜΑ ΙΟΥΛΙΟΣ 2010 – ΦΕΒΡΟΥΑΡΙΟΣ 2016</vt:lpstr>
      <vt:lpstr>Έχουν αναγκαστεί να μειώσουν τις αποδοχές κάποιων υπαλλήλων  -Βάση: Όσοι απασχολούν αμειβόμενο προσωπικό -  ΣΥΓΚΡΙΤΙΚΟ ΓΡΑΦΗΜΑ ΙΟΥΛΙΟΣ 2010 – ΦΕΒΡΟΥΑΡΙΟΣ 2016</vt:lpstr>
      <vt:lpstr>Αντιμετωπίζουν το τελευταίο 6μηνο δυσκολίες  στην έγκαιρη καταβολή των μισθών των εργαζομένων -Βάση: Όσοι απασχολούν αμειβόμενο προσωπικό - ΣΥΓΚΡΙΤΙΚΟ ΓΡΑΦΗΜΑ ΙΑΝΟΥΑΡΙΟΣ 2011 – ΦΕΒΡΟΥΑΡΙΟΣ 2016</vt:lpstr>
      <vt:lpstr>Πόσο πιθανόν θεωρείτε να αναγκαστείτε να μειώσετε μισθούς ή ώρες εργασίας των υπαλλήλων σας μέσα στο επόμενο εξάμηνο; -Βάση: Όσοι απασχολούν αμειβόμενο προσωπικό -</vt:lpstr>
      <vt:lpstr>Θεωρούν σχεδόν βέβαιο να αναγκαστούν να μειώσουν μισθούς ή ώρες εργασίας υπαλλήλων μέσα στο επόμενο εξάμηνο  -Βάση: Όσοι απασχολούν αμειβόμενο προσωπικό -  ΣΥΓΚΡΙΤΙΚΟ ΓΡΑΦΗΜΑ ΙΑΝΟΥΑΡΙΟΣ 2011 – ΦΕΒΡΟΥΑΡΙΟΣ 2016</vt:lpstr>
      <vt:lpstr>Παρουσίαση του PowerPoint</vt:lpstr>
      <vt:lpstr>Πολλές από τις επιχειρήσεις μας ανέφεραν ότι δυσκολεύονται πλέον  να ανταποκριθούν στην κάλυψη βασικών υποχρεώσεων.  Εσείς, κατά το τελευταίο εξάμηνο έχετε καθυστερημένες οφειλές… </vt:lpstr>
      <vt:lpstr>Πολλές από τις επιχειρήσεις μας ανέφεραν ότι δυσκολεύονται πλέον  να ανταποκριθούν στην κάλυψη βασικών υποχρεώσεων.  Εσείς, κατά το τελευταίο εξάμηνο έχετε καθυστερημένες οφειλές… </vt:lpstr>
      <vt:lpstr>Πολλές από τις επιχειρήσεις μας ανέφεραν ότι δυσκολεύονται πλέον  να ανταποκριθούν στην κάλυψη βασικών υποχρεώσεων.  Εσείς, κατά το τελευταίο εξάμηνο έχετε καθυστερημένες οφειλές… </vt:lpstr>
      <vt:lpstr>Η επιχείρησή σας έχει κάποιο δάνειο σε τράπεζα;</vt:lpstr>
      <vt:lpstr>Πολλές από τις επιχειρήσεις μας ανέφεραν ότι δυσκολεύονται πλέον  να ανταποκριθούν στην κάλυψη βασικών υποχρεώσεων.  Εσείς, κατά το τελευταίο εξάμηνο έχετε καθυστερημένες οφειλές…  ΣΥΓΚΡΙΣΗ ΣΤΟΙΧΕΙΩΝ ΙΟΥΛΙΟΥ 2015-ΦΕΒΡΟΥΑΡΙΟΥ 2016</vt:lpstr>
      <vt:lpstr>Εκτιμάτε ότι το 2016 θα μπορέσετε να ανταποκριθείτε: στις φορολογικές σας υποχρεώσεις; (ΦΠΑ, ΦΜΥ κλπ)</vt:lpstr>
      <vt:lpstr>Η επιχείρησή σας έχει αναλάβει να προμηθεύσει με υπηρεσίες ή αγαθά το τελευταίο έτος κάποια υπηρεσία του δημοσίου, κοινωνική υπηρεσία (σχολείο, στρατό, βρεφονηπιακό σταθμό), δήμο, περιφέρεια, κράτος;</vt:lpstr>
      <vt:lpstr>Η επιχείρησή σας είχε χρηματοδοτηθεί από κάποιο πρόγραμμα επενδύσεων (ΕΣΠΑ, Αναπτυξιακός) την προηγούμενη προγραμματική περίοδο;</vt:lpstr>
      <vt:lpstr>Παρουσίαση του PowerPoint</vt:lpstr>
      <vt:lpstr>Με τα μέχρι σήμερα δεδομένα οι χειμερινές εκπτώσεις έχουν αυξημένη ή μειωμένη κίνηση σε σχέση με πέρυσι;- ΕΜΠΟΡΙΟ-</vt:lpstr>
      <vt:lpstr>Για τις συναλλαγές σας με πελάτες και προμηθευτές , η επιχείρησή σας διαθέτει  e-banking;</vt:lpstr>
      <vt:lpstr>Γνωρίζετε ποιο είναι το ποσοστό χρέωσης ανά συναλλαγή επί του τζίρου που επιβάλλει η τράπεζα; ΒΑΣΗ: Όσοι έχουν μηχάνημα για συναλλαγές με κάρτα</vt:lpstr>
      <vt:lpstr>Σχετικά με το πολιτικό κλίμα , θεωρείτε ότι:</vt:lpstr>
      <vt:lpstr>Πότε εκτιμάτε ότι η χώρα θα επιστρέψει σε ρυθμούς ανάπτυξης;</vt:lpstr>
      <vt:lpstr>Η πιθανότητα να βελτιωθεί η οικονομική κατάσταση της επιχείρησής σας είναι μεγαλύτερη αν επιστρέψουμε στη δραχμή ή αν παραμείνουμε στο ευρώ;</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gerakis</dc:creator>
  <cp:lastModifiedBy>Δημήτρης Μπίμπας</cp:lastModifiedBy>
  <cp:revision>3323</cp:revision>
  <cp:lastPrinted>2016-03-21T14:17:40Z</cp:lastPrinted>
  <dcterms:created xsi:type="dcterms:W3CDTF">2006-01-18T13:59:06Z</dcterms:created>
  <dcterms:modified xsi:type="dcterms:W3CDTF">2016-03-22T07:28:36Z</dcterms:modified>
</cp:coreProperties>
</file>