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l-G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31D00925-1309-4926-86A7-0F0A447BC288}" type="datetimeFigureOut">
              <a:rPr lang="el-GR" smtClean="0"/>
              <a:t>30/9/2020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10B38F3-04C3-43A0-90BE-8049CD82A0E2}" type="slidenum">
              <a:rPr lang="el-GR" smtClean="0"/>
              <a:t>‹#›</a:t>
            </a:fld>
            <a:endParaRPr lang="el-GR"/>
          </a:p>
        </p:txBody>
      </p:sp>
    </p:spTree>
    <p:extLst>
      <p:ext uri="{BB962C8B-B14F-4D97-AF65-F5344CB8AC3E}">
        <p14:creationId xmlns:p14="http://schemas.microsoft.com/office/powerpoint/2010/main" val="2352151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31D00925-1309-4926-86A7-0F0A447BC288}" type="datetimeFigureOut">
              <a:rPr lang="el-GR" smtClean="0"/>
              <a:t>30/9/2020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10B38F3-04C3-43A0-90BE-8049CD82A0E2}" type="slidenum">
              <a:rPr lang="el-GR" smtClean="0"/>
              <a:t>‹#›</a:t>
            </a:fld>
            <a:endParaRPr lang="el-GR"/>
          </a:p>
        </p:txBody>
      </p:sp>
    </p:spTree>
    <p:extLst>
      <p:ext uri="{BB962C8B-B14F-4D97-AF65-F5344CB8AC3E}">
        <p14:creationId xmlns:p14="http://schemas.microsoft.com/office/powerpoint/2010/main" val="532986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31D00925-1309-4926-86A7-0F0A447BC288}" type="datetimeFigureOut">
              <a:rPr lang="el-GR" smtClean="0"/>
              <a:t>30/9/2020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10B38F3-04C3-43A0-90BE-8049CD82A0E2}" type="slidenum">
              <a:rPr lang="el-GR" smtClean="0"/>
              <a:t>‹#›</a:t>
            </a:fld>
            <a:endParaRPr lang="el-GR"/>
          </a:p>
        </p:txBody>
      </p:sp>
    </p:spTree>
    <p:extLst>
      <p:ext uri="{BB962C8B-B14F-4D97-AF65-F5344CB8AC3E}">
        <p14:creationId xmlns:p14="http://schemas.microsoft.com/office/powerpoint/2010/main" val="2905833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F0A78013-8D73-4DE2-9187-475347B6EE6D}" type="datetimeFigureOut">
              <a:rPr lang="el-GR" smtClean="0"/>
              <a:t>30/9/2020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1022D78-DA44-41A0-BA4B-579F30310AF1}" type="slidenum">
              <a:rPr lang="el-GR" smtClean="0"/>
              <a:t>‹#›</a:t>
            </a:fld>
            <a:endParaRPr lang="el-GR"/>
          </a:p>
        </p:txBody>
      </p:sp>
    </p:spTree>
    <p:extLst>
      <p:ext uri="{BB962C8B-B14F-4D97-AF65-F5344CB8AC3E}">
        <p14:creationId xmlns:p14="http://schemas.microsoft.com/office/powerpoint/2010/main" val="2483659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31D00925-1309-4926-86A7-0F0A447BC288}" type="datetimeFigureOut">
              <a:rPr lang="el-GR" smtClean="0"/>
              <a:t>30/9/2020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10B38F3-04C3-43A0-90BE-8049CD82A0E2}" type="slidenum">
              <a:rPr lang="el-GR" smtClean="0"/>
              <a:t>‹#›</a:t>
            </a:fld>
            <a:endParaRPr lang="el-GR"/>
          </a:p>
        </p:txBody>
      </p:sp>
    </p:spTree>
    <p:extLst>
      <p:ext uri="{BB962C8B-B14F-4D97-AF65-F5344CB8AC3E}">
        <p14:creationId xmlns:p14="http://schemas.microsoft.com/office/powerpoint/2010/main" val="891110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l-G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D00925-1309-4926-86A7-0F0A447BC288}" type="datetimeFigureOut">
              <a:rPr lang="el-GR" smtClean="0"/>
              <a:t>30/9/2020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10B38F3-04C3-43A0-90BE-8049CD82A0E2}" type="slidenum">
              <a:rPr lang="el-GR" smtClean="0"/>
              <a:t>‹#›</a:t>
            </a:fld>
            <a:endParaRPr lang="el-GR"/>
          </a:p>
        </p:txBody>
      </p:sp>
    </p:spTree>
    <p:extLst>
      <p:ext uri="{BB962C8B-B14F-4D97-AF65-F5344CB8AC3E}">
        <p14:creationId xmlns:p14="http://schemas.microsoft.com/office/powerpoint/2010/main" val="2541160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31D00925-1309-4926-86A7-0F0A447BC288}" type="datetimeFigureOut">
              <a:rPr lang="el-GR" smtClean="0"/>
              <a:t>30/9/2020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10B38F3-04C3-43A0-90BE-8049CD82A0E2}" type="slidenum">
              <a:rPr lang="el-GR" smtClean="0"/>
              <a:t>‹#›</a:t>
            </a:fld>
            <a:endParaRPr lang="el-GR"/>
          </a:p>
        </p:txBody>
      </p:sp>
    </p:spTree>
    <p:extLst>
      <p:ext uri="{BB962C8B-B14F-4D97-AF65-F5344CB8AC3E}">
        <p14:creationId xmlns:p14="http://schemas.microsoft.com/office/powerpoint/2010/main" val="1162235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l-G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31D00925-1309-4926-86A7-0F0A447BC288}" type="datetimeFigureOut">
              <a:rPr lang="el-GR" smtClean="0"/>
              <a:t>30/9/2020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10B38F3-04C3-43A0-90BE-8049CD82A0E2}" type="slidenum">
              <a:rPr lang="el-GR" smtClean="0"/>
              <a:t>‹#›</a:t>
            </a:fld>
            <a:endParaRPr lang="el-GR"/>
          </a:p>
        </p:txBody>
      </p:sp>
    </p:spTree>
    <p:extLst>
      <p:ext uri="{BB962C8B-B14F-4D97-AF65-F5344CB8AC3E}">
        <p14:creationId xmlns:p14="http://schemas.microsoft.com/office/powerpoint/2010/main" val="3223504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31D00925-1309-4926-86A7-0F0A447BC288}" type="datetimeFigureOut">
              <a:rPr lang="el-GR" smtClean="0"/>
              <a:t>30/9/2020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10B38F3-04C3-43A0-90BE-8049CD82A0E2}" type="slidenum">
              <a:rPr lang="el-GR" smtClean="0"/>
              <a:t>‹#›</a:t>
            </a:fld>
            <a:endParaRPr lang="el-GR"/>
          </a:p>
        </p:txBody>
      </p:sp>
    </p:spTree>
    <p:extLst>
      <p:ext uri="{BB962C8B-B14F-4D97-AF65-F5344CB8AC3E}">
        <p14:creationId xmlns:p14="http://schemas.microsoft.com/office/powerpoint/2010/main" val="4203845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00925-1309-4926-86A7-0F0A447BC288}" type="datetimeFigureOut">
              <a:rPr lang="el-GR" smtClean="0"/>
              <a:t>30/9/2020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E10B38F3-04C3-43A0-90BE-8049CD82A0E2}" type="slidenum">
              <a:rPr lang="el-GR" smtClean="0"/>
              <a:t>‹#›</a:t>
            </a:fld>
            <a:endParaRPr lang="el-GR"/>
          </a:p>
        </p:txBody>
      </p:sp>
    </p:spTree>
    <p:extLst>
      <p:ext uri="{BB962C8B-B14F-4D97-AF65-F5344CB8AC3E}">
        <p14:creationId xmlns:p14="http://schemas.microsoft.com/office/powerpoint/2010/main" val="3866779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00925-1309-4926-86A7-0F0A447BC288}" type="datetimeFigureOut">
              <a:rPr lang="el-GR" smtClean="0"/>
              <a:t>30/9/2020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10B38F3-04C3-43A0-90BE-8049CD82A0E2}" type="slidenum">
              <a:rPr lang="el-GR" smtClean="0"/>
              <a:t>‹#›</a:t>
            </a:fld>
            <a:endParaRPr lang="el-GR"/>
          </a:p>
        </p:txBody>
      </p:sp>
    </p:spTree>
    <p:extLst>
      <p:ext uri="{BB962C8B-B14F-4D97-AF65-F5344CB8AC3E}">
        <p14:creationId xmlns:p14="http://schemas.microsoft.com/office/powerpoint/2010/main" val="205920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00925-1309-4926-86A7-0F0A447BC288}" type="datetimeFigureOut">
              <a:rPr lang="el-GR" smtClean="0"/>
              <a:t>30/9/2020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10B38F3-04C3-43A0-90BE-8049CD82A0E2}" type="slidenum">
              <a:rPr lang="el-GR" smtClean="0"/>
              <a:t>‹#›</a:t>
            </a:fld>
            <a:endParaRPr lang="el-GR"/>
          </a:p>
        </p:txBody>
      </p:sp>
    </p:spTree>
    <p:extLst>
      <p:ext uri="{BB962C8B-B14F-4D97-AF65-F5344CB8AC3E}">
        <p14:creationId xmlns:p14="http://schemas.microsoft.com/office/powerpoint/2010/main" val="4084220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D00925-1309-4926-86A7-0F0A447BC288}" type="datetimeFigureOut">
              <a:rPr lang="el-GR" smtClean="0"/>
              <a:t>30/9/2020</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0B38F3-04C3-43A0-90BE-8049CD82A0E2}" type="slidenum">
              <a:rPr lang="el-GR" smtClean="0"/>
              <a:t>‹#›</a:t>
            </a:fld>
            <a:endParaRPr lang="el-GR"/>
          </a:p>
        </p:txBody>
      </p:sp>
    </p:spTree>
    <p:extLst>
      <p:ext uri="{BB962C8B-B14F-4D97-AF65-F5344CB8AC3E}">
        <p14:creationId xmlns:p14="http://schemas.microsoft.com/office/powerpoint/2010/main" val="684363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0" i="0" u="none" strike="noStrike" baseline="0" dirty="0" smtClean="0">
                <a:solidFill>
                  <a:srgbClr val="00B050"/>
                </a:solidFill>
                <a:latin typeface="Times New Roman" panose="02020603050405020304" pitchFamily="18" charset="0"/>
              </a:rPr>
              <a:t>RECALL</a:t>
            </a:r>
            <a:br>
              <a:rPr lang="en-US" b="0" i="0" u="none" strike="noStrike" baseline="0" dirty="0" smtClean="0">
                <a:solidFill>
                  <a:srgbClr val="00B050"/>
                </a:solidFill>
                <a:latin typeface="Times New Roman" panose="02020603050405020304" pitchFamily="18" charset="0"/>
              </a:rPr>
            </a:br>
            <a:r>
              <a:rPr lang="en-US" b="0" i="0" u="none" strike="noStrike" baseline="0" dirty="0" smtClean="0">
                <a:solidFill>
                  <a:srgbClr val="00B050"/>
                </a:solidFill>
                <a:latin typeface="Times New Roman" panose="02020603050405020304" pitchFamily="18" charset="0"/>
              </a:rPr>
              <a:t>Resilient European Communities Against Local Landslides</a:t>
            </a:r>
            <a:endParaRPr lang="el-GR" dirty="0"/>
          </a:p>
        </p:txBody>
      </p:sp>
      <p:sp>
        <p:nvSpPr>
          <p:cNvPr id="3" name="Subtitle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439899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it-IT" b="0" i="0" u="none" strike="noStrike" baseline="0" smtClean="0">
                <a:solidFill>
                  <a:srgbClr val="00B050"/>
                </a:solidFill>
                <a:latin typeface="Times New Roman" panose="02020603050405020304" pitchFamily="18" charset="0"/>
              </a:rPr>
              <a:t>Presentation of RECALL PROJECT</a:t>
            </a:r>
            <a:endParaRPr lang="en-US" b="0" i="0" u="none" strike="noStrike" baseline="0" smtClean="0">
              <a:solidFill>
                <a:srgbClr val="00B050"/>
              </a:solidFill>
              <a:latin typeface="Times New Roman" panose="02020603050405020304" pitchFamily="18" charset="0"/>
            </a:endParaRPr>
          </a:p>
        </p:txBody>
      </p:sp>
      <p:sp>
        <p:nvSpPr>
          <p:cNvPr id="3" name="Text Placeholder 2"/>
          <p:cNvSpPr>
            <a:spLocks noGrp="1"/>
          </p:cNvSpPr>
          <p:nvPr>
            <p:ph type="body" idx="1"/>
          </p:nvPr>
        </p:nvSpPr>
        <p:spPr/>
        <p:txBody>
          <a:bodyPr>
            <a:normAutofit lnSpcReduction="10000"/>
          </a:bodyPr>
          <a:lstStyle/>
          <a:p>
            <a:pPr marR="0" lvl="0" rtl="0"/>
            <a:r>
              <a:rPr lang="en-US" b="1" i="0" u="none" strike="noStrike" baseline="0" smtClean="0">
                <a:solidFill>
                  <a:srgbClr val="0070C0"/>
                </a:solidFill>
                <a:latin typeface="Times New Roman" panose="02020603050405020304" pitchFamily="18" charset="0"/>
              </a:rPr>
              <a:t>Expected results</a:t>
            </a:r>
          </a:p>
          <a:p>
            <a:pPr marR="0" lvl="1" rtl="0"/>
            <a:r>
              <a:rPr lang="en-US" b="0" i="0" u="none" strike="noStrike" baseline="0" smtClean="0">
                <a:latin typeface="Times New Roman" panose="02020603050405020304" pitchFamily="18" charset="0"/>
              </a:rPr>
              <a:t>Increased capacity of territorial entities of managing the available resources (financial and human)</a:t>
            </a:r>
          </a:p>
          <a:p>
            <a:pPr marR="0" lvl="1" rtl="0"/>
            <a:r>
              <a:rPr lang="en-US" b="0" i="0" u="none" strike="noStrike" baseline="0" smtClean="0">
                <a:latin typeface="Times New Roman" panose="02020603050405020304" pitchFamily="18" charset="0"/>
              </a:rPr>
              <a:t>Increased capacity of territorial entities of assessing prevention measures' level of priority</a:t>
            </a:r>
          </a:p>
          <a:p>
            <a:pPr marR="0" lvl="1" rtl="0"/>
            <a:r>
              <a:rPr lang="en-US" b="0" i="0" u="none" strike="noStrike" baseline="0" smtClean="0">
                <a:latin typeface="Times New Roman" panose="02020603050405020304" pitchFamily="18" charset="0"/>
              </a:rPr>
              <a:t>Increased involvement of local communities in risk prevention measures and strategies</a:t>
            </a:r>
          </a:p>
          <a:p>
            <a:pPr marR="0" lvl="1" rtl="0"/>
            <a:r>
              <a:rPr lang="en-US" b="0" i="0" u="none" strike="noStrike" baseline="0" smtClean="0">
                <a:latin typeface="Times New Roman" panose="02020603050405020304" pitchFamily="18" charset="0"/>
              </a:rPr>
              <a:t>Increased capacity of local communities to develop adaptation strategies to climate changes</a:t>
            </a:r>
          </a:p>
          <a:p>
            <a:pPr marR="0" lvl="1" rtl="0"/>
            <a:r>
              <a:rPr lang="en-US" b="0" i="0" u="none" strike="noStrike" baseline="0" smtClean="0">
                <a:latin typeface="Times New Roman" panose="02020603050405020304" pitchFamily="18" charset="0"/>
              </a:rPr>
              <a:t>Increased integration of disaster prevention in economic and financial decisions and strategies</a:t>
            </a:r>
          </a:p>
          <a:p>
            <a:pPr marR="0" lvl="1" rtl="0"/>
            <a:r>
              <a:rPr lang="en-US" b="0" i="0" u="none" strike="noStrike" baseline="0" smtClean="0">
                <a:latin typeface="Times New Roman" panose="02020603050405020304" pitchFamily="18" charset="0"/>
              </a:rPr>
              <a:t>Increased knowledge in landslide prevention measures and further contribution to the efforts done so far at international level</a:t>
            </a:r>
          </a:p>
        </p:txBody>
      </p:sp>
    </p:spTree>
    <p:extLst>
      <p:ext uri="{BB962C8B-B14F-4D97-AF65-F5344CB8AC3E}">
        <p14:creationId xmlns:p14="http://schemas.microsoft.com/office/powerpoint/2010/main" val="350839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smtClean="0">
                <a:solidFill>
                  <a:srgbClr val="00B050"/>
                </a:solidFill>
                <a:latin typeface="Times New Roman" panose="02020603050405020304" pitchFamily="18" charset="0"/>
              </a:rPr>
              <a:t>Tentative dates and places for Major Events</a:t>
            </a:r>
          </a:p>
        </p:txBody>
      </p:sp>
      <p:sp>
        <p:nvSpPr>
          <p:cNvPr id="3" name="Text Placeholder 2"/>
          <p:cNvSpPr>
            <a:spLocks noGrp="1"/>
          </p:cNvSpPr>
          <p:nvPr>
            <p:ph type="body" idx="1"/>
          </p:nvPr>
        </p:nvSpPr>
        <p:spPr/>
        <p:txBody>
          <a:bodyPr>
            <a:normAutofit lnSpcReduction="10000"/>
          </a:bodyPr>
          <a:lstStyle/>
          <a:p>
            <a:pPr marR="0" lvl="0" rtl="0"/>
            <a:r>
              <a:rPr lang="en-US" b="1" i="0" u="none" strike="noStrike" baseline="0" smtClean="0">
                <a:solidFill>
                  <a:srgbClr val="0070C0"/>
                </a:solidFill>
                <a:latin typeface="Times New Roman" panose="02020603050405020304" pitchFamily="18" charset="0"/>
              </a:rPr>
              <a:t>3 partnership meetings between 04/05/2015 and 28/04/2017</a:t>
            </a:r>
          </a:p>
          <a:p>
            <a:pPr marR="0" lvl="0" rtl="0"/>
            <a:r>
              <a:rPr lang="en-US" b="1" i="0" u="none" strike="noStrike" baseline="0" smtClean="0">
                <a:solidFill>
                  <a:srgbClr val="0070C0"/>
                </a:solidFill>
                <a:latin typeface="Times New Roman" panose="02020603050405020304" pitchFamily="18" charset="0"/>
              </a:rPr>
              <a:t>8 indoor and outdoor training sessions between 30/05/2015 and 29/02/2016</a:t>
            </a:r>
          </a:p>
          <a:p>
            <a:pPr marR="0" lvl="0" rtl="0"/>
            <a:r>
              <a:rPr lang="en-US" b="1" i="0" u="none" strike="noStrike" baseline="0" smtClean="0">
                <a:solidFill>
                  <a:srgbClr val="0070C0"/>
                </a:solidFill>
                <a:latin typeface="Times New Roman" panose="02020603050405020304" pitchFamily="18" charset="0"/>
              </a:rPr>
              <a:t>12 monitoring sessions, on field, in the 4 pilot areas between 01/06/2015 and     28/02/2017</a:t>
            </a:r>
          </a:p>
          <a:p>
            <a:pPr marR="0" lvl="0" rtl="0"/>
            <a:r>
              <a:rPr lang="en-US" b="1" i="0" u="none" strike="noStrike" baseline="0" smtClean="0">
                <a:solidFill>
                  <a:srgbClr val="0070C0"/>
                </a:solidFill>
                <a:latin typeface="Times New Roman" panose="02020603050405020304" pitchFamily="18" charset="0"/>
              </a:rPr>
              <a:t>1 training session for territorial entities between 01/10/2015 and 15/04/2017</a:t>
            </a:r>
          </a:p>
          <a:p>
            <a:pPr marR="0" lvl="0" rtl="0"/>
            <a:r>
              <a:rPr lang="en-US" b="1" i="0" u="none" strike="noStrike" baseline="0" smtClean="0">
                <a:solidFill>
                  <a:srgbClr val="0070C0"/>
                </a:solidFill>
                <a:latin typeface="Times New Roman" panose="02020603050405020304" pitchFamily="18" charset="0"/>
              </a:rPr>
              <a:t>Summary</a:t>
            </a:r>
          </a:p>
          <a:p>
            <a:pPr marR="0" lvl="1" rtl="0"/>
            <a:r>
              <a:rPr lang="en-US" b="0" i="0" u="none" strike="noStrike" baseline="0" smtClean="0">
                <a:latin typeface="Times New Roman" panose="02020603050405020304" pitchFamily="18" charset="0"/>
              </a:rPr>
              <a:t>no. 4 local events (Project Countries)</a:t>
            </a:r>
          </a:p>
          <a:p>
            <a:pPr marR="0" lvl="1" rtl="0"/>
            <a:r>
              <a:rPr lang="en-US" b="0" i="0" u="none" strike="noStrike" baseline="0" smtClean="0">
                <a:latin typeface="Times New Roman" panose="02020603050405020304" pitchFamily="18" charset="0"/>
              </a:rPr>
              <a:t>no. 5 public events (Bruxelles, Vicenza, Vukovar, Debrecen, Ljubjana) for project presentation and final events between 04/05/2015 and 28/04/2017</a:t>
            </a:r>
          </a:p>
        </p:txBody>
      </p:sp>
    </p:spTree>
    <p:extLst>
      <p:ext uri="{BB962C8B-B14F-4D97-AF65-F5344CB8AC3E}">
        <p14:creationId xmlns:p14="http://schemas.microsoft.com/office/powerpoint/2010/main" val="3524486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it-IT" b="0" i="0" u="none" strike="noStrike" baseline="0" smtClean="0">
                <a:solidFill>
                  <a:srgbClr val="00B050"/>
                </a:solidFill>
                <a:latin typeface="Times New Roman" panose="02020603050405020304" pitchFamily="18" charset="0"/>
              </a:rPr>
              <a:t>Follow up</a:t>
            </a:r>
          </a:p>
        </p:txBody>
      </p:sp>
      <p:sp>
        <p:nvSpPr>
          <p:cNvPr id="3" name="Text Placeholder 2"/>
          <p:cNvSpPr>
            <a:spLocks noGrp="1"/>
          </p:cNvSpPr>
          <p:nvPr>
            <p:ph type="body" idx="1"/>
          </p:nvPr>
        </p:nvSpPr>
        <p:spPr/>
        <p:txBody>
          <a:bodyPr>
            <a:normAutofit fontScale="70000" lnSpcReduction="20000"/>
          </a:bodyPr>
          <a:lstStyle/>
          <a:p>
            <a:pPr marR="0" lvl="0" rtl="0"/>
            <a:r>
              <a:rPr lang="en-US" b="1" i="0" u="none" strike="noStrike" baseline="0" smtClean="0">
                <a:solidFill>
                  <a:srgbClr val="0070C0"/>
                </a:solidFill>
                <a:latin typeface="Times New Roman" panose="02020603050405020304" pitchFamily="18" charset="0"/>
              </a:rPr>
              <a:t>RECALL will develop and test a new methodology for land protection and landslide prevention, to be adopted by the competent territorial entity and that will be able to give appreciable results, thanks to the cooperation with the local interested communities which live in areas characterized by landslide risk. </a:t>
            </a:r>
          </a:p>
          <a:p>
            <a:pPr marR="0" lvl="0" rtl="0"/>
            <a:r>
              <a:rPr lang="en-US" b="1" i="0" u="none" strike="noStrike" baseline="0" smtClean="0">
                <a:solidFill>
                  <a:srgbClr val="0070C0"/>
                </a:solidFill>
                <a:latin typeface="Times New Roman" panose="02020603050405020304" pitchFamily="18" charset="0"/>
              </a:rPr>
              <a:t>It is important to underline that the 2 years project will allow project partners to set the general organization, test it, improve it and validate it but in order to assure that all the activities and the efforts that will be done during project implementation do not vanish at the end of the project and to facilitate the transfer of the methodology in other areas at risk, it will be necessary that:</a:t>
            </a:r>
          </a:p>
          <a:p>
            <a:pPr marR="0" lvl="1" rtl="0"/>
            <a:r>
              <a:rPr lang="en-US" b="0" i="0" u="none" strike="noStrike" baseline="0" smtClean="0">
                <a:latin typeface="Times New Roman" panose="02020603050405020304" pitchFamily="18" charset="0"/>
              </a:rPr>
              <a:t>  cooperative teams will continue with their periodical monitoring activity and by intervening with local small interventions, when necessary;</a:t>
            </a:r>
          </a:p>
          <a:p>
            <a:pPr marR="0" lvl="1" rtl="0"/>
            <a:r>
              <a:rPr lang="en-US" b="0" i="0" u="none" strike="noStrike" baseline="0" smtClean="0">
                <a:latin typeface="Times New Roman" panose="02020603050405020304" pitchFamily="18" charset="0"/>
              </a:rPr>
              <a:t> territorial entities will continue to use the developed tools, starting to execute comparative annual analysis in order to calculate if the RECALL methodology composed of cooperative teams, e-tools, cooperative teams activities has brought significant improvements in costs management and achieved results in landslide prevention.</a:t>
            </a:r>
          </a:p>
          <a:p>
            <a:pPr marR="0" lvl="0" rtl="0"/>
            <a:r>
              <a:rPr lang="en-US" b="1" i="0" u="none" strike="noStrike" baseline="0" smtClean="0">
                <a:solidFill>
                  <a:srgbClr val="0070C0"/>
                </a:solidFill>
                <a:latin typeface="Times New Roman" panose="02020603050405020304" pitchFamily="18" charset="0"/>
              </a:rPr>
              <a:t>In general, all the deliverables created thanks to RECALL will continue to exist and be operative and hoping they will bring to such satisfying results that will allow to extend the methodologies to other landslide affected areas.</a:t>
            </a:r>
          </a:p>
        </p:txBody>
      </p:sp>
    </p:spTree>
    <p:extLst>
      <p:ext uri="{BB962C8B-B14F-4D97-AF65-F5344CB8AC3E}">
        <p14:creationId xmlns:p14="http://schemas.microsoft.com/office/powerpoint/2010/main" val="2534741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0" i="0" u="none" strike="noStrike" baseline="0" dirty="0" smtClean="0">
                <a:solidFill>
                  <a:srgbClr val="00B050"/>
                </a:solidFill>
                <a:latin typeface="Times New Roman" panose="02020603050405020304" pitchFamily="18" charset="0"/>
              </a:rPr>
              <a:t>RECALL</a:t>
            </a:r>
            <a:br>
              <a:rPr lang="en-US" b="0" i="0" u="none" strike="noStrike" baseline="0" dirty="0" smtClean="0">
                <a:solidFill>
                  <a:srgbClr val="00B050"/>
                </a:solidFill>
                <a:latin typeface="Times New Roman" panose="02020603050405020304" pitchFamily="18" charset="0"/>
              </a:rPr>
            </a:br>
            <a:r>
              <a:rPr lang="en-US" b="0" i="0" u="none" strike="noStrike" baseline="0" dirty="0" smtClean="0">
                <a:solidFill>
                  <a:srgbClr val="00B050"/>
                </a:solidFill>
                <a:latin typeface="Times New Roman" panose="02020603050405020304" pitchFamily="18" charset="0"/>
              </a:rPr>
              <a:t>Resilient European Communities Against Local Landslides</a:t>
            </a:r>
          </a:p>
        </p:txBody>
      </p:sp>
      <p:sp>
        <p:nvSpPr>
          <p:cNvPr id="3" name="Text Placeholder 2"/>
          <p:cNvSpPr>
            <a:spLocks noGrp="1"/>
          </p:cNvSpPr>
          <p:nvPr>
            <p:ph type="body" idx="1"/>
          </p:nvPr>
        </p:nvSpPr>
        <p:spPr/>
        <p:txBody>
          <a:bodyPr/>
          <a:lstStyle/>
          <a:p>
            <a:pPr marR="0" lvl="0" rtl="0"/>
            <a:r>
              <a:rPr lang="en-GB" b="1" i="0" u="none" strike="noStrike" baseline="0" smtClean="0">
                <a:solidFill>
                  <a:srgbClr val="0070C0"/>
                </a:solidFill>
                <a:latin typeface="Times New Roman" panose="02020603050405020304" pitchFamily="18" charset="0"/>
              </a:rPr>
              <a:t>KICK OFF MEETING</a:t>
            </a:r>
          </a:p>
          <a:p>
            <a:pPr marR="0" lvl="1" rtl="0"/>
            <a:r>
              <a:rPr lang="en-US" b="0" i="0" u="none" strike="noStrike" baseline="0" smtClean="0">
                <a:latin typeface="Times New Roman" panose="02020603050405020304" pitchFamily="18" charset="0"/>
              </a:rPr>
              <a:t>Projects selected under the 2014 </a:t>
            </a:r>
          </a:p>
          <a:p>
            <a:pPr marR="0" lvl="1" rtl="0"/>
            <a:r>
              <a:rPr lang="en-US" b="0" i="0" u="none" strike="noStrike" baseline="0" smtClean="0">
                <a:latin typeface="Times New Roman" panose="02020603050405020304" pitchFamily="18" charset="0"/>
              </a:rPr>
              <a:t>Call for Proposals for Prevention &amp; Preparedness projects in civil protection and marine pollution</a:t>
            </a:r>
          </a:p>
          <a:p>
            <a:pPr marR="0" lvl="0" rtl="0"/>
            <a:r>
              <a:rPr lang="en-GB" b="1" i="0" u="none" strike="noStrike" baseline="0" smtClean="0">
                <a:solidFill>
                  <a:srgbClr val="0070C0"/>
                </a:solidFill>
                <a:latin typeface="Times New Roman" panose="02020603050405020304" pitchFamily="18" charset="0"/>
              </a:rPr>
              <a:t>Brussels, 20 January 2014 </a:t>
            </a:r>
            <a:endParaRPr lang="en-US" b="1" i="0" u="none" strike="noStrike" baseline="0" smtClean="0">
              <a:solidFill>
                <a:srgbClr val="0070C0"/>
              </a:solidFill>
              <a:latin typeface="Times New Roman" panose="02020603050405020304" pitchFamily="18" charset="0"/>
            </a:endParaRPr>
          </a:p>
        </p:txBody>
      </p:sp>
    </p:spTree>
    <p:extLst>
      <p:ext uri="{BB962C8B-B14F-4D97-AF65-F5344CB8AC3E}">
        <p14:creationId xmlns:p14="http://schemas.microsoft.com/office/powerpoint/2010/main" val="3772878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smtClean="0">
                <a:solidFill>
                  <a:srgbClr val="00B050"/>
                </a:solidFill>
                <a:latin typeface="Times New Roman" panose="02020603050405020304" pitchFamily="18" charset="0"/>
              </a:rPr>
              <a:t>Presentation of the beneficiary and partners (1/2)</a:t>
            </a:r>
          </a:p>
        </p:txBody>
      </p:sp>
      <p:sp>
        <p:nvSpPr>
          <p:cNvPr id="3" name="Text Placeholder 2"/>
          <p:cNvSpPr>
            <a:spLocks noGrp="1"/>
          </p:cNvSpPr>
          <p:nvPr>
            <p:ph sz="half" idx="1"/>
          </p:nvPr>
        </p:nvSpPr>
        <p:spPr/>
        <p:txBody>
          <a:bodyPr>
            <a:normAutofit lnSpcReduction="10000"/>
          </a:bodyPr>
          <a:lstStyle/>
          <a:p>
            <a:pPr marR="0" lvl="0" rtl="0"/>
            <a:r>
              <a:rPr lang="en-GB" b="1" i="0" u="none" strike="noStrike" baseline="0" smtClean="0">
                <a:solidFill>
                  <a:srgbClr val="0070C0"/>
                </a:solidFill>
                <a:latin typeface="Times New Roman" panose="02020603050405020304" pitchFamily="18" charset="0"/>
              </a:rPr>
              <a:t>Coordinator (CO): Province of Vicenza (Italy)</a:t>
            </a:r>
          </a:p>
          <a:p>
            <a:pPr marR="0" lvl="0" rtl="0"/>
            <a:r>
              <a:rPr lang="en-US" b="1" i="0" u="none" strike="noStrike" baseline="0" smtClean="0">
                <a:solidFill>
                  <a:srgbClr val="0070C0"/>
                </a:solidFill>
                <a:latin typeface="Times New Roman" panose="02020603050405020304" pitchFamily="18" charset="0"/>
              </a:rPr>
              <a:t>Beneficiary (AB1): Geological Survey of Slovenia (Slovenia)</a:t>
            </a:r>
          </a:p>
          <a:p>
            <a:pPr marR="0" lvl="0" rtl="0"/>
            <a:r>
              <a:rPr lang="en-US" b="1" i="0" u="none" strike="noStrike" baseline="0" smtClean="0">
                <a:solidFill>
                  <a:srgbClr val="0070C0"/>
                </a:solidFill>
                <a:latin typeface="Times New Roman" panose="02020603050405020304" pitchFamily="18" charset="0"/>
              </a:rPr>
              <a:t>Beneficiary (AB2): Region Of Western Macedonia (Greece)</a:t>
            </a:r>
          </a:p>
          <a:p>
            <a:pPr marR="0" lvl="0" rtl="0"/>
            <a:r>
              <a:rPr lang="en-US" b="1" i="0" u="none" strike="noStrike" baseline="0" smtClean="0">
                <a:solidFill>
                  <a:srgbClr val="0070C0"/>
                </a:solidFill>
                <a:latin typeface="Times New Roman" panose="02020603050405020304" pitchFamily="18" charset="0"/>
              </a:rPr>
              <a:t>Beneficiary (AB3): University of Debrecen (Hungary)</a:t>
            </a:r>
          </a:p>
          <a:p>
            <a:pPr marR="0" lvl="0" rtl="0"/>
            <a:r>
              <a:rPr lang="en-GB" b="1" i="0" u="none" strike="noStrike" baseline="0" smtClean="0">
                <a:solidFill>
                  <a:srgbClr val="0070C0"/>
                </a:solidFill>
                <a:latin typeface="Times New Roman" panose="02020603050405020304" pitchFamily="18" charset="0"/>
              </a:rPr>
              <a:t>Beneficiary (AB4): </a:t>
            </a:r>
            <a:r>
              <a:rPr lang="en-US" b="1" i="0" u="none" strike="noStrike" baseline="0" smtClean="0">
                <a:solidFill>
                  <a:srgbClr val="0070C0"/>
                </a:solidFill>
                <a:latin typeface="Times New Roman" panose="02020603050405020304" pitchFamily="18" charset="0"/>
              </a:rPr>
              <a:t>Vukovar-Srijem County (Croatia)</a:t>
            </a:r>
          </a:p>
          <a:p>
            <a:pPr marR="0" lvl="0" rtl="0"/>
            <a:endParaRPr lang="en-US" b="1" i="0" u="none" strike="noStrike" baseline="0" smtClean="0">
              <a:solidFill>
                <a:srgbClr val="0070C0"/>
              </a:solidFill>
              <a:latin typeface="Times New Roman" panose="02020603050405020304" pitchFamily="18" charset="0"/>
            </a:endParaRPr>
          </a:p>
        </p:txBody>
      </p:sp>
      <p:sp>
        <p:nvSpPr>
          <p:cNvPr id="4" name="Content Placeholder 3"/>
          <p:cNvSpPr>
            <a:spLocks noGrp="1"/>
          </p:cNvSpPr>
          <p:nvPr>
            <p:ph sz="half" idx="2"/>
          </p:nvPr>
        </p:nvSpPr>
        <p:spPr/>
        <p:txBody>
          <a:bodyPr>
            <a:normAutofit lnSpcReduction="10000"/>
          </a:bodyPr>
          <a:lstStyle/>
          <a:p>
            <a:endParaRPr lang="el-GR"/>
          </a:p>
        </p:txBody>
      </p:sp>
    </p:spTree>
    <p:extLst>
      <p:ext uri="{BB962C8B-B14F-4D97-AF65-F5344CB8AC3E}">
        <p14:creationId xmlns:p14="http://schemas.microsoft.com/office/powerpoint/2010/main" val="945765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0" i="0" u="none" strike="noStrike" baseline="0" smtClean="0">
                <a:solidFill>
                  <a:srgbClr val="00B050"/>
                </a:solidFill>
                <a:latin typeface="Times New Roman" panose="02020603050405020304" pitchFamily="18" charset="0"/>
              </a:rPr>
              <a:t>Presentation of the beneficiary and partners (2/2)</a:t>
            </a:r>
          </a:p>
        </p:txBody>
      </p:sp>
      <p:sp>
        <p:nvSpPr>
          <p:cNvPr id="3" name="Text Placeholder 2"/>
          <p:cNvSpPr>
            <a:spLocks noGrp="1"/>
          </p:cNvSpPr>
          <p:nvPr>
            <p:ph type="body" idx="1"/>
          </p:nvPr>
        </p:nvSpPr>
        <p:spPr/>
        <p:txBody>
          <a:bodyPr>
            <a:normAutofit fontScale="92500" lnSpcReduction="20000"/>
          </a:bodyPr>
          <a:lstStyle/>
          <a:p>
            <a:pPr marR="0" lvl="0" rtl="0"/>
            <a:r>
              <a:rPr lang="en-GB" b="1" i="0" u="none" strike="noStrike" baseline="0" dirty="0" smtClean="0">
                <a:solidFill>
                  <a:srgbClr val="0070C0"/>
                </a:solidFill>
                <a:latin typeface="Times New Roman" panose="02020603050405020304" pitchFamily="18" charset="0"/>
              </a:rPr>
              <a:t>Geological Survey of Slovenia </a:t>
            </a:r>
          </a:p>
          <a:p>
            <a:pPr marR="0" lvl="1" rtl="0"/>
            <a:r>
              <a:rPr lang="en-US" b="0" i="0" u="none" strike="noStrike" baseline="0" dirty="0" smtClean="0">
                <a:latin typeface="Times New Roman" panose="02020603050405020304" pitchFamily="18" charset="0"/>
              </a:rPr>
              <a:t>Technical partner with great experience on landslide risk mapping, prevention measures development and which have participated as partner or coordinator in past ED funded projects, in particular </a:t>
            </a:r>
            <a:r>
              <a:rPr lang="en-US" b="0" i="0" u="none" strike="noStrike" baseline="0" dirty="0" err="1" smtClean="0">
                <a:latin typeface="Times New Roman" panose="02020603050405020304" pitchFamily="18" charset="0"/>
              </a:rPr>
              <a:t>AdaptAlp</a:t>
            </a:r>
            <a:r>
              <a:rPr lang="en-US" b="0" i="0" u="none" strike="noStrike" baseline="0" dirty="0" smtClean="0">
                <a:latin typeface="Times New Roman" panose="02020603050405020304" pitchFamily="18" charset="0"/>
              </a:rPr>
              <a:t>, Safe Land, </a:t>
            </a:r>
            <a:r>
              <a:rPr lang="en-US" b="0" i="0" u="none" strike="noStrike" baseline="0" dirty="0" err="1" smtClean="0">
                <a:latin typeface="Times New Roman" panose="02020603050405020304" pitchFamily="18" charset="0"/>
              </a:rPr>
              <a:t>Terrafirma</a:t>
            </a:r>
            <a:r>
              <a:rPr lang="en-US" b="0" i="0" u="none" strike="noStrike" baseline="0" dirty="0" smtClean="0">
                <a:latin typeface="Times New Roman" panose="02020603050405020304" pitchFamily="18" charset="0"/>
              </a:rPr>
              <a:t> which results will be imported and shared within RECALL.    Responsible of analysis and training.</a:t>
            </a:r>
          </a:p>
          <a:p>
            <a:pPr marR="0" lvl="0" rtl="0"/>
            <a:r>
              <a:rPr lang="en-GB" b="1" i="0" u="none" strike="noStrike" baseline="0" dirty="0" smtClean="0">
                <a:solidFill>
                  <a:srgbClr val="0070C0"/>
                </a:solidFill>
                <a:latin typeface="Times New Roman" panose="02020603050405020304" pitchFamily="18" charset="0"/>
              </a:rPr>
              <a:t>University of Debrecen</a:t>
            </a:r>
          </a:p>
          <a:p>
            <a:pPr marR="0" lvl="1" rtl="0"/>
            <a:r>
              <a:rPr lang="en-US" b="0" i="0" u="none" strike="noStrike" baseline="0" dirty="0" smtClean="0">
                <a:latin typeface="Times New Roman" panose="02020603050405020304" pitchFamily="18" charset="0"/>
              </a:rPr>
              <a:t>Scientific partner, expert in economics, able to guide local authorities in the correct financial resources allocation and budget planning. </a:t>
            </a:r>
          </a:p>
          <a:p>
            <a:pPr marR="0" lvl="1" rtl="0"/>
            <a:r>
              <a:rPr lang="en-US" b="0" i="0" u="none" strike="noStrike" baseline="0" dirty="0" smtClean="0">
                <a:latin typeface="Arial" panose="020B0604020202020204" pitchFamily="34" charset="0"/>
              </a:rPr>
              <a:t>Responsible of </a:t>
            </a:r>
            <a:r>
              <a:rPr lang="az-Cyrl-AZ" b="0" i="0" u="none" strike="noStrike" baseline="0" dirty="0" smtClean="0">
                <a:latin typeface="Arial" panose="020B0604020202020204" pitchFamily="34" charset="0"/>
              </a:rPr>
              <a:t>е-</a:t>
            </a:r>
            <a:r>
              <a:rPr lang="en-US" b="0" i="0" u="none" strike="noStrike" baseline="0" dirty="0" smtClean="0">
                <a:latin typeface="Arial" panose="020B0604020202020204" pitchFamily="34" charset="0"/>
              </a:rPr>
              <a:t>tools development</a:t>
            </a:r>
          </a:p>
          <a:p>
            <a:pPr marR="0" lvl="0" rtl="0"/>
            <a:r>
              <a:rPr lang="en-GB" b="1" i="0" u="none" strike="noStrike" baseline="0" dirty="0" smtClean="0">
                <a:solidFill>
                  <a:srgbClr val="0070C0"/>
                </a:solidFill>
                <a:latin typeface="Times New Roman" panose="02020603050405020304" pitchFamily="18" charset="0"/>
              </a:rPr>
              <a:t>Province of Vicenza, </a:t>
            </a:r>
          </a:p>
          <a:p>
            <a:pPr marR="0" lvl="1" rtl="0"/>
            <a:r>
              <a:rPr lang="en-US" b="0" i="0" u="none" strike="noStrike" baseline="0" dirty="0" smtClean="0">
                <a:latin typeface="Times New Roman" panose="02020603050405020304" pitchFamily="18" charset="0"/>
              </a:rPr>
              <a:t>Region Of Western Macedonia and </a:t>
            </a:r>
            <a:r>
              <a:rPr lang="en-US" b="0" i="0" u="none" strike="noStrike" baseline="0" dirty="0" err="1" smtClean="0">
                <a:latin typeface="Times New Roman" panose="02020603050405020304" pitchFamily="18" charset="0"/>
              </a:rPr>
              <a:t>Vukovar-Srijem</a:t>
            </a:r>
            <a:r>
              <a:rPr lang="en-US" b="0" i="0" u="none" strike="noStrike" baseline="0" dirty="0" smtClean="0">
                <a:latin typeface="Times New Roman" panose="02020603050405020304" pitchFamily="18" charset="0"/>
              </a:rPr>
              <a:t> County</a:t>
            </a:r>
          </a:p>
          <a:p>
            <a:pPr marR="0" lvl="1" rtl="0"/>
            <a:r>
              <a:rPr lang="en-US" b="0" i="0" u="none" strike="noStrike" baseline="0" dirty="0" smtClean="0">
                <a:latin typeface="Times New Roman" panose="02020603050405020304" pitchFamily="18" charset="0"/>
              </a:rPr>
              <a:t>Will involve, besides their internal organization, civil protection volunteering associations, citizens and </a:t>
            </a:r>
            <a:r>
              <a:rPr lang="en-US" b="0" i="0" u="none" strike="noStrike" baseline="0" dirty="0" err="1" smtClean="0">
                <a:latin typeface="Times New Roman" panose="02020603050405020304" pitchFamily="18" charset="0"/>
              </a:rPr>
              <a:t>groupsof</a:t>
            </a:r>
            <a:r>
              <a:rPr lang="en-US" b="0" i="0" u="none" strike="noStrike" baseline="0" dirty="0" smtClean="0">
                <a:latin typeface="Times New Roman" panose="02020603050405020304" pitchFamily="18" charset="0"/>
              </a:rPr>
              <a:t> interest in selected pilot areas which often encounter landslide events and wish to mitigate disaster risk </a:t>
            </a:r>
            <a:r>
              <a:rPr lang="en-US" b="0" i="0" u="none" strike="noStrike" baseline="0" dirty="0" err="1" smtClean="0">
                <a:latin typeface="Times New Roman" panose="02020603050405020304" pitchFamily="18" charset="0"/>
              </a:rPr>
              <a:t>andrelated</a:t>
            </a:r>
            <a:r>
              <a:rPr lang="en-US" b="0" i="0" u="none" strike="noStrike" baseline="0" dirty="0" smtClean="0">
                <a:latin typeface="Times New Roman" panose="02020603050405020304" pitchFamily="18" charset="0"/>
              </a:rPr>
              <a:t> consequences.</a:t>
            </a:r>
          </a:p>
          <a:p>
            <a:pPr marR="0" lvl="0" rtl="0"/>
            <a:endParaRPr lang="it-IT" b="1" i="0" u="none" strike="noStrike" baseline="0" dirty="0" smtClean="0">
              <a:solidFill>
                <a:srgbClr val="0070C0"/>
              </a:solidFill>
              <a:latin typeface="Times New Roman" panose="02020603050405020304" pitchFamily="18" charset="0"/>
            </a:endParaRPr>
          </a:p>
        </p:txBody>
      </p:sp>
    </p:spTree>
    <p:extLst>
      <p:ext uri="{BB962C8B-B14F-4D97-AF65-F5344CB8AC3E}">
        <p14:creationId xmlns:p14="http://schemas.microsoft.com/office/powerpoint/2010/main" val="810369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dirty="0" smtClean="0">
                <a:solidFill>
                  <a:srgbClr val="00B050"/>
                </a:solidFill>
                <a:latin typeface="Times New Roman" panose="02020603050405020304" pitchFamily="18" charset="0"/>
              </a:rPr>
              <a:t>Costs</a:t>
            </a:r>
            <a:endParaRPr lang="el-GR" b="1" i="0" u="none" strike="noStrike" baseline="0" dirty="0" smtClean="0">
              <a:solidFill>
                <a:srgbClr val="00B050"/>
              </a:solidFill>
              <a:latin typeface="Times New Roman" panose="02020603050405020304" pitchFamily="18" charset="0"/>
            </a:endParaRPr>
          </a:p>
        </p:txBody>
      </p:sp>
      <p:sp>
        <p:nvSpPr>
          <p:cNvPr id="3" name="Text Placeholder 2"/>
          <p:cNvSpPr>
            <a:spLocks noGrp="1"/>
          </p:cNvSpPr>
          <p:nvPr>
            <p:ph type="body" idx="1"/>
          </p:nvPr>
        </p:nvSpPr>
        <p:spPr/>
        <p:txBody>
          <a:bodyPr/>
          <a:lstStyle/>
          <a:p>
            <a:pPr marR="0" lvl="0" rtl="0"/>
            <a:r>
              <a:rPr lang="it-IT" b="1" i="0" u="none" strike="noStrike" baseline="0" dirty="0" smtClean="0">
                <a:solidFill>
                  <a:srgbClr val="0070C0"/>
                </a:solidFill>
                <a:latin typeface="Times New Roman" panose="02020603050405020304" pitchFamily="18" charset="0"/>
              </a:rPr>
              <a:t>Total eligible cost: EUR 503.821,00</a:t>
            </a:r>
          </a:p>
          <a:p>
            <a:pPr marR="0" lvl="0" rtl="0"/>
            <a:r>
              <a:rPr lang="en-US" b="1" i="0" u="none" strike="noStrike" baseline="0" dirty="0" smtClean="0">
                <a:solidFill>
                  <a:srgbClr val="0070C0"/>
                </a:solidFill>
                <a:latin typeface="Times New Roman" panose="02020603050405020304" pitchFamily="18" charset="0"/>
              </a:rPr>
              <a:t>EC co-financing: EUR 377.866,00 (75% of total </a:t>
            </a:r>
            <a:r>
              <a:rPr lang="en-US" b="1" i="0" u="none" strike="noStrike" baseline="0" dirty="0" err="1" smtClean="0">
                <a:solidFill>
                  <a:srgbClr val="0070C0"/>
                </a:solidFill>
                <a:latin typeface="Times New Roman" panose="02020603050405020304" pitchFamily="18" charset="0"/>
              </a:rPr>
              <a:t>e.c</a:t>
            </a:r>
            <a:r>
              <a:rPr lang="en-US" b="1" i="0" u="none" strike="noStrike" baseline="0" dirty="0" smtClean="0">
                <a:solidFill>
                  <a:srgbClr val="0070C0"/>
                </a:solidFill>
                <a:latin typeface="Times New Roman" panose="02020603050405020304" pitchFamily="18" charset="0"/>
              </a:rPr>
              <a:t>.)</a:t>
            </a:r>
          </a:p>
          <a:p>
            <a:pPr marR="0" lvl="0" rtl="0"/>
            <a:r>
              <a:rPr lang="en-US" b="1" i="0" u="none" strike="noStrike" baseline="0" dirty="0" smtClean="0">
                <a:solidFill>
                  <a:srgbClr val="0070C0"/>
                </a:solidFill>
                <a:latin typeface="Times New Roman" panose="02020603050405020304" pitchFamily="18" charset="0"/>
              </a:rPr>
              <a:t>Duration of the action: 24 months as of 04/05/2015</a:t>
            </a:r>
          </a:p>
        </p:txBody>
      </p:sp>
      <p:pic>
        <p:nvPicPr>
          <p:cNvPr id="7" name="Immagine 1" descr="E:\TESI\VAL MASO (dati +GIS)\val di maso (dati vari)\072_Foto\P1050561.JPG"/>
          <p:cNvPicPr/>
          <p:nvPr/>
        </p:nvPicPr>
        <p:blipFill>
          <a:blip r:embed="rId2" cstate="print">
            <a:extLst>
              <a:ext uri="{28A0092B-C50C-407E-A947-70E740481C1C}">
                <a14:useLocalDpi xmlns:a14="http://schemas.microsoft.com/office/drawing/2010/main" val="0"/>
              </a:ext>
            </a:extLst>
          </a:blip>
          <a:srcRect l="16013" t="8029" r="14555" b="19078"/>
          <a:stretch>
            <a:fillRect/>
          </a:stretch>
        </p:blipFill>
        <p:spPr bwMode="auto">
          <a:xfrm>
            <a:off x="1998485" y="4676102"/>
            <a:ext cx="1586865" cy="1250950"/>
          </a:xfrm>
          <a:prstGeom prst="rect">
            <a:avLst/>
          </a:prstGeom>
          <a:noFill/>
          <a:ln>
            <a:noFill/>
          </a:ln>
          <a:extLst/>
        </p:spPr>
      </p:pic>
      <p:pic>
        <p:nvPicPr>
          <p:cNvPr id="8" name="Picture 7" descr="E:\Giulia\stage Provincia\Novembre_2010\2010_11_Foto\28_Valli-Torrebelvicino_Puglia\P1050202.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8782" y="4844041"/>
            <a:ext cx="1390650" cy="1042670"/>
          </a:xfrm>
          <a:prstGeom prst="rect">
            <a:avLst/>
          </a:prstGeom>
          <a:ln w="38100" cap="sq">
            <a:solidFill>
              <a:srgbClr val="000066"/>
            </a:solidFill>
            <a:prstDash val="solid"/>
            <a:miter lim="800000"/>
          </a:ln>
          <a:effectLst>
            <a:outerShdw blurRad="50800" dist="38100" dir="2700000" algn="tl" rotWithShape="0">
              <a:srgbClr val="000000">
                <a:alpha val="43000"/>
              </a:srgbClr>
            </a:outerShdw>
          </a:effectLst>
        </p:spPr>
      </p:pic>
      <p:pic>
        <p:nvPicPr>
          <p:cNvPr id="9" name="Picture 8" descr="E:\Giulia\stage Provincia\2010_11_Foto\Arcugnano\90_Fimon.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29432" y="4665289"/>
            <a:ext cx="1866900" cy="1400175"/>
          </a:xfrm>
          <a:prstGeom prst="rect">
            <a:avLst/>
          </a:prstGeom>
          <a:ln w="38100" cap="sq">
            <a:solidFill>
              <a:srgbClr val="000066"/>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494068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it-IT" b="0" i="0" u="none" strike="noStrike" baseline="0" smtClean="0">
                <a:solidFill>
                  <a:srgbClr val="00B050"/>
                </a:solidFill>
                <a:latin typeface="Times New Roman" panose="02020603050405020304" pitchFamily="18" charset="0"/>
              </a:rPr>
              <a:t>Presentation of RECALL PROJECT</a:t>
            </a:r>
          </a:p>
        </p:txBody>
      </p:sp>
      <p:sp>
        <p:nvSpPr>
          <p:cNvPr id="3" name="Text Placeholder 2"/>
          <p:cNvSpPr>
            <a:spLocks noGrp="1"/>
          </p:cNvSpPr>
          <p:nvPr>
            <p:ph sz="half" idx="1"/>
          </p:nvPr>
        </p:nvSpPr>
        <p:spPr/>
        <p:txBody>
          <a:bodyPr>
            <a:normAutofit fontScale="62500" lnSpcReduction="20000"/>
          </a:bodyPr>
          <a:lstStyle/>
          <a:p>
            <a:pPr marR="0" lvl="0" rtl="0"/>
            <a:r>
              <a:rPr lang="en-US" b="1" i="0" u="none" strike="noStrike" baseline="0" dirty="0" smtClean="0">
                <a:solidFill>
                  <a:srgbClr val="0070C0"/>
                </a:solidFill>
                <a:latin typeface="Times New Roman" panose="02020603050405020304" pitchFamily="18" charset="0"/>
              </a:rPr>
              <a:t>RECALL  focuses  on  two  main  European  thematic  strategies:  Soil  Protection  and Disaster  Risk  Management.</a:t>
            </a:r>
          </a:p>
          <a:p>
            <a:pPr marR="0" lvl="0" rtl="0"/>
            <a:r>
              <a:rPr lang="en-US" b="1" i="0" u="none" strike="noStrike" baseline="0" dirty="0" smtClean="0">
                <a:solidFill>
                  <a:srgbClr val="0070C0"/>
                </a:solidFill>
                <a:latin typeface="Times New Roman" panose="02020603050405020304" pitchFamily="18" charset="0"/>
              </a:rPr>
              <a:t>The  objective of  the Soil  Protection  Strategy adopted  in September 2006 is  to protect  the soil while  using it  sustainably, through  the prevention of further  degradation, the  preservation of  soil function  and the  restoration of  degraded soils.</a:t>
            </a:r>
          </a:p>
          <a:p>
            <a:pPr marR="0" lvl="0" rtl="0"/>
            <a:r>
              <a:rPr lang="en-US" b="1" i="0" u="none" strike="noStrike" baseline="0" dirty="0" smtClean="0">
                <a:solidFill>
                  <a:srgbClr val="0070C0"/>
                </a:solidFill>
                <a:latin typeface="Times New Roman" panose="02020603050405020304" pitchFamily="18" charset="0"/>
              </a:rPr>
              <a:t>The  2010  Status  of  the  Environment  Report  of  the  European  Environment Agency  demonstrates  that  soil  degradation  is  increasing  and  among  the  different examples  proving  this,  landslides  are  a  major  threat  in  mountainous  and  hilly  areas across Europe.</a:t>
            </a:r>
          </a:p>
          <a:p>
            <a:pPr marR="0" lvl="0" rtl="0"/>
            <a:r>
              <a:rPr lang="en-US" b="1" i="0" u="none" strike="noStrike" baseline="0" dirty="0" smtClean="0">
                <a:solidFill>
                  <a:srgbClr val="0070C0"/>
                </a:solidFill>
                <a:latin typeface="Times New Roman" panose="02020603050405020304" pitchFamily="18" charset="0"/>
              </a:rPr>
              <a:t>The Landslide susceptibility  in the EU  and </a:t>
            </a:r>
            <a:r>
              <a:rPr lang="en-US" b="1" i="0" u="none" strike="noStrike" baseline="0" dirty="0" err="1" smtClean="0">
                <a:solidFill>
                  <a:srgbClr val="0070C0"/>
                </a:solidFill>
                <a:latin typeface="Times New Roman" panose="02020603050405020304" pitchFamily="18" charset="0"/>
              </a:rPr>
              <a:t>neighbouring</a:t>
            </a:r>
            <a:r>
              <a:rPr lang="en-US" b="1" i="0" u="none" strike="noStrike" baseline="0" dirty="0" smtClean="0">
                <a:solidFill>
                  <a:srgbClr val="0070C0"/>
                </a:solidFill>
                <a:latin typeface="Times New Roman" panose="02020603050405020304" pitchFamily="18" charset="0"/>
              </a:rPr>
              <a:t> countries  map shows  in  red  the most  affected  areas when  speaking  of  landslide  phenomena, among which  RECALL partners' areas. </a:t>
            </a:r>
          </a:p>
          <a:p>
            <a:pPr marR="0" lvl="0" rtl="0"/>
            <a:endParaRPr lang="en-US" b="1" i="0" u="none" strike="noStrike" baseline="0" dirty="0" smtClean="0">
              <a:solidFill>
                <a:srgbClr val="0070C0"/>
              </a:solidFill>
              <a:latin typeface="Times New Roman" panose="02020603050405020304" pitchFamily="18" charset="0"/>
            </a:endParaRPr>
          </a:p>
        </p:txBody>
      </p:sp>
      <p:pic>
        <p:nvPicPr>
          <p:cNvPr id="5" name="Content Placeholder 4" descr="C:\Users\Giorgio\Documents\Lavoro\Stage Vicenza 2014-2015\RECALL\soil_portal_update-ELSUS1000_v1_for_website(v3)2.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892591" y="1825625"/>
            <a:ext cx="3740818"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3135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it-IT" b="0" i="0" u="none" strike="noStrike" baseline="0" smtClean="0">
                <a:solidFill>
                  <a:srgbClr val="00B050"/>
                </a:solidFill>
                <a:latin typeface="Times New Roman" panose="02020603050405020304" pitchFamily="18" charset="0"/>
              </a:rPr>
              <a:t>Presentation of RECALL PROJECT</a:t>
            </a:r>
            <a:endParaRPr lang="en-US" b="0" i="0" u="none" strike="noStrike" baseline="0" smtClean="0">
              <a:solidFill>
                <a:srgbClr val="00B050"/>
              </a:solidFill>
              <a:latin typeface="Times New Roman" panose="02020603050405020304" pitchFamily="18" charset="0"/>
            </a:endParaRPr>
          </a:p>
        </p:txBody>
      </p:sp>
      <p:sp>
        <p:nvSpPr>
          <p:cNvPr id="3" name="Text Placeholder 2"/>
          <p:cNvSpPr>
            <a:spLocks noGrp="1"/>
          </p:cNvSpPr>
          <p:nvPr>
            <p:ph type="body" idx="1"/>
          </p:nvPr>
        </p:nvSpPr>
        <p:spPr/>
        <p:txBody>
          <a:bodyPr>
            <a:normAutofit fontScale="92500"/>
          </a:bodyPr>
          <a:lstStyle/>
          <a:p>
            <a:pPr marR="0" lvl="0" rtl="0"/>
            <a:r>
              <a:rPr lang="en-US" b="1" i="0" u="none" strike="noStrike" baseline="0" smtClean="0">
                <a:solidFill>
                  <a:srgbClr val="0070C0"/>
                </a:solidFill>
                <a:latin typeface="Times New Roman" panose="02020603050405020304" pitchFamily="18" charset="0"/>
              </a:rPr>
              <a:t>As  described  in  ECHO  Factsheet  Disaster  Risk  Management  (April  2014),  geological  events (among which  landslides) are considered the  most likely  cause of disaster  in  Europe.</a:t>
            </a:r>
          </a:p>
          <a:p>
            <a:pPr marR="0" lvl="0" rtl="0"/>
            <a:r>
              <a:rPr lang="en-US" b="1" i="0" u="none" strike="noStrike" baseline="0" smtClean="0">
                <a:solidFill>
                  <a:srgbClr val="0070C0"/>
                </a:solidFill>
                <a:latin typeface="Times New Roman" panose="02020603050405020304" pitchFamily="18" charset="0"/>
              </a:rPr>
              <a:t>Lots of  important steps have  been  done  towards  harmonised  approaches  for  delineating  areas  at  risk  of  landslides,  common thematic datasets,  models for landslide susceptibility  assessment at  European and  national scales and most of  this  has  been  done thanks  to the  cooperation  at EU  level.</a:t>
            </a:r>
          </a:p>
          <a:p>
            <a:pPr marR="0" lvl="0" rtl="0"/>
            <a:r>
              <a:rPr lang="en-US" b="1" i="0" u="none" strike="noStrike" baseline="0" smtClean="0">
                <a:solidFill>
                  <a:srgbClr val="0070C0"/>
                </a:solidFill>
                <a:latin typeface="Times New Roman" panose="02020603050405020304" pitchFamily="18" charset="0"/>
              </a:rPr>
              <a:t>The  results achieved  so far,  allow  local authorities to assess their territory  risk level  or to forecast landslide susceptibility and  inform  them on  the best prevention  measures that  can  be adopted.  </a:t>
            </a:r>
          </a:p>
        </p:txBody>
      </p:sp>
    </p:spTree>
    <p:extLst>
      <p:ext uri="{BB962C8B-B14F-4D97-AF65-F5344CB8AC3E}">
        <p14:creationId xmlns:p14="http://schemas.microsoft.com/office/powerpoint/2010/main" val="4006054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it-IT" b="0" i="0" u="none" strike="noStrike" baseline="0" smtClean="0">
                <a:solidFill>
                  <a:srgbClr val="00B050"/>
                </a:solidFill>
                <a:latin typeface="Times New Roman" panose="02020603050405020304" pitchFamily="18" charset="0"/>
              </a:rPr>
              <a:t>Presentation of RECALL PROJECT</a:t>
            </a:r>
            <a:endParaRPr lang="en-US" b="0" i="0" u="none" strike="noStrike" baseline="0" smtClean="0">
              <a:solidFill>
                <a:srgbClr val="00B050"/>
              </a:solidFill>
              <a:latin typeface="Times New Roman" panose="02020603050405020304" pitchFamily="18" charset="0"/>
            </a:endParaRPr>
          </a:p>
        </p:txBody>
      </p:sp>
      <p:sp>
        <p:nvSpPr>
          <p:cNvPr id="3" name="Text Placeholder 2"/>
          <p:cNvSpPr>
            <a:spLocks noGrp="1"/>
          </p:cNvSpPr>
          <p:nvPr>
            <p:ph type="body" idx="1"/>
          </p:nvPr>
        </p:nvSpPr>
        <p:spPr/>
        <p:txBody>
          <a:bodyPr>
            <a:normAutofit fontScale="85000" lnSpcReduction="20000"/>
          </a:bodyPr>
          <a:lstStyle/>
          <a:p>
            <a:pPr marR="0" lvl="0" rtl="0"/>
            <a:r>
              <a:rPr lang="en-US" b="1" i="0" u="none" strike="noStrike" baseline="0" smtClean="0">
                <a:solidFill>
                  <a:srgbClr val="0070C0"/>
                </a:solidFill>
                <a:latin typeface="Times New Roman" panose="02020603050405020304" pitchFamily="18" charset="0"/>
              </a:rPr>
              <a:t>In  order to  improve  the methodologies  developed  so far, what  is missing  is,  given  a specific  territory and  a fixed  budget to  be  used for  risk  prevention, where  to allocate  the budget in order to assure the best results and decrease disaster risk level  and consequences in  case of  disaster happening. </a:t>
            </a:r>
          </a:p>
          <a:p>
            <a:pPr marR="0" lvl="0" rtl="0"/>
            <a:r>
              <a:rPr lang="en-US" b="1" i="0" u="none" strike="noStrike" baseline="0" smtClean="0">
                <a:solidFill>
                  <a:srgbClr val="0070C0"/>
                </a:solidFill>
                <a:latin typeface="Times New Roman" panose="02020603050405020304" pitchFamily="18" charset="0"/>
              </a:rPr>
              <a:t>Within  the  panorama  of  actions done  so far  at  European  and  national  level,  RECALL  aims  to  take  a  step forward in  risk  prevention, moving  to cost -  benefit examination and  efficient financial resources management and  allocation,  which  is now  a  huge  criticality  in  local  communities  destined  to  become a  focal  point  in  the upcoming years, in  parallel with the increasing scarcity of  financial resources available at local  level. </a:t>
            </a:r>
          </a:p>
          <a:p>
            <a:pPr marR="0" lvl="0" rtl="0"/>
            <a:r>
              <a:rPr lang="en-US" b="1" i="0" u="none" strike="noStrike" baseline="0" smtClean="0">
                <a:solidFill>
                  <a:srgbClr val="0070C0"/>
                </a:solidFill>
                <a:latin typeface="Times New Roman" panose="02020603050405020304" pitchFamily="18" charset="0"/>
              </a:rPr>
              <a:t>Main objectives are: developing an  efficient and effective  methodology for risk  analysis, territorial  monitoring, data  collection, costs  analysis for  prevention  measures and  best budget  allocation at  local  level within  public territorial entities. </a:t>
            </a:r>
          </a:p>
        </p:txBody>
      </p:sp>
    </p:spTree>
    <p:extLst>
      <p:ext uri="{BB962C8B-B14F-4D97-AF65-F5344CB8AC3E}">
        <p14:creationId xmlns:p14="http://schemas.microsoft.com/office/powerpoint/2010/main" val="4163982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it-IT" b="0" i="0" u="none" strike="noStrike" baseline="0" smtClean="0">
                <a:solidFill>
                  <a:srgbClr val="00B050"/>
                </a:solidFill>
                <a:latin typeface="Times New Roman" panose="02020603050405020304" pitchFamily="18" charset="0"/>
              </a:rPr>
              <a:t>Presentation of RECALL PROJECT</a:t>
            </a:r>
            <a:endParaRPr lang="en-US" b="0" i="0" u="none" strike="noStrike" baseline="0" smtClean="0">
              <a:solidFill>
                <a:srgbClr val="00B050"/>
              </a:solidFill>
              <a:latin typeface="Times New Roman" panose="02020603050405020304" pitchFamily="18" charset="0"/>
            </a:endParaRPr>
          </a:p>
        </p:txBody>
      </p:sp>
      <p:sp>
        <p:nvSpPr>
          <p:cNvPr id="3" name="Text Placeholder 2"/>
          <p:cNvSpPr>
            <a:spLocks noGrp="1"/>
          </p:cNvSpPr>
          <p:nvPr>
            <p:ph type="body" idx="1"/>
          </p:nvPr>
        </p:nvSpPr>
        <p:spPr/>
        <p:txBody>
          <a:bodyPr>
            <a:normAutofit fontScale="92500" lnSpcReduction="20000"/>
          </a:bodyPr>
          <a:lstStyle/>
          <a:p>
            <a:pPr marR="0" lvl="0" rtl="0"/>
            <a:r>
              <a:rPr lang="en-US" b="1" i="0" u="none" strike="noStrike" baseline="0" smtClean="0">
                <a:solidFill>
                  <a:srgbClr val="0070C0"/>
                </a:solidFill>
                <a:latin typeface="Times New Roman" panose="02020603050405020304" pitchFamily="18" charset="0"/>
              </a:rPr>
              <a:t>RECALL is structured in  4 simple tasks, besides coordination and dissemination  actions. </a:t>
            </a:r>
          </a:p>
          <a:p>
            <a:pPr marR="0" lvl="1" rtl="0"/>
            <a:r>
              <a:rPr lang="en-US" b="0" i="0" u="none" strike="noStrike" baseline="0" smtClean="0">
                <a:latin typeface="Times New Roman" panose="02020603050405020304" pitchFamily="18" charset="0"/>
              </a:rPr>
              <a:t>1.  Detailed  analysis  of  the  state  of  the  art  of  reinforcement  measurement,  state  of  maintenance, priorities of  investments in  4 European  pilot areas (Italy,  Croatia, Greece, Slovenia) which  present high  levels of  landslide risk and  interest more than  5.000 inhabitants -  at project level. </a:t>
            </a:r>
          </a:p>
          <a:p>
            <a:pPr marR="0" lvl="1" rtl="0"/>
            <a:r>
              <a:rPr lang="en-US" b="0" i="0" u="none" strike="noStrike" baseline="0" smtClean="0">
                <a:latin typeface="Times New Roman" panose="02020603050405020304" pitchFamily="18" charset="0"/>
              </a:rPr>
              <a:t>2.  Specific  training  developed  for  local  civil  protection  authorities  and  selected  groups  of  citizens,  in order to create at least 4 cooperative teams locally established  and  periodic monitoring  of  the state of the art of  landslide prevention  measurements. </a:t>
            </a:r>
          </a:p>
          <a:p>
            <a:pPr marR="0" lvl="1" rtl="0"/>
            <a:r>
              <a:rPr lang="en-US" b="0" i="0" u="none" strike="noStrike" baseline="0" smtClean="0">
                <a:latin typeface="Times New Roman" panose="02020603050405020304" pitchFamily="18" charset="0"/>
              </a:rPr>
              <a:t>3. Execution of  small structural interventions in  the selected  pilot areas. </a:t>
            </a:r>
          </a:p>
          <a:p>
            <a:pPr marR="0" lvl="1" rtl="0"/>
            <a:r>
              <a:rPr lang="en-US" b="0" i="0" u="none" strike="noStrike" baseline="0" smtClean="0">
                <a:latin typeface="Times New Roman" panose="02020603050405020304" pitchFamily="18" charset="0"/>
              </a:rPr>
              <a:t>4.  Development of  2 specific e-tools: one that  allows cooperative teams  to communicate with  their local authority through shared  vocabularies, formats and  protocols and one that guides  local authorities in  planning budget allocation in  advance and in assessing the correct  priorities in  investments. </a:t>
            </a:r>
          </a:p>
        </p:txBody>
      </p:sp>
    </p:spTree>
    <p:extLst>
      <p:ext uri="{BB962C8B-B14F-4D97-AF65-F5344CB8AC3E}">
        <p14:creationId xmlns:p14="http://schemas.microsoft.com/office/powerpoint/2010/main" val="27643373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1253</Words>
  <Application>Microsoft Office PowerPoint</Application>
  <PresentationFormat>Widescreen</PresentationFormat>
  <Paragraphs>66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RECALL Resilient European Communities Against Local Landslides</vt:lpstr>
      <vt:lpstr>RECALL Resilient European Communities Against Local Landslides</vt:lpstr>
      <vt:lpstr>Presentation of the beneficiary and partners (1/2)</vt:lpstr>
      <vt:lpstr>Presentation of the beneficiary and partners (2/2)</vt:lpstr>
      <vt:lpstr>Costs</vt:lpstr>
      <vt:lpstr>Presentation of RECALL PROJECT</vt:lpstr>
      <vt:lpstr>Presentation of RECALL PROJECT</vt:lpstr>
      <vt:lpstr>Presentation of RECALL PROJECT</vt:lpstr>
      <vt:lpstr>Presentation of RECALL PROJECT</vt:lpstr>
      <vt:lpstr>Presentation of RECALL PROJECT</vt:lpstr>
      <vt:lpstr>Tentative dates and places for Major Events</vt:lpstr>
      <vt:lpstr>Follow up</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RECALL Resilient European Communities Against Local Landslides</dc:title>
  <dc:creator>EVAGGELIA KRIETSEPI</dc:creator>
  <cp:lastModifiedBy>EVAGGELIA KRIETSEPI</cp:lastModifiedBy>
  <cp:revision>1</cp:revision>
  <dcterms:created xsi:type="dcterms:W3CDTF">2020-09-30T14:18:12Z</dcterms:created>
  <dcterms:modified xsi:type="dcterms:W3CDTF">2020-09-30T14:20:30Z</dcterms:modified>
</cp:coreProperties>
</file>